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1"/>
  </p:sldMasterIdLst>
  <p:sldIdLst>
    <p:sldId id="256" r:id="rId2"/>
    <p:sldId id="259" r:id="rId3"/>
    <p:sldId id="260" r:id="rId4"/>
    <p:sldId id="261" r:id="rId5"/>
    <p:sldId id="258" r:id="rId6"/>
    <p:sldId id="263" r:id="rId7"/>
    <p:sldId id="264" r:id="rId8"/>
    <p:sldId id="265" r:id="rId9"/>
    <p:sldId id="273" r:id="rId10"/>
    <p:sldId id="266" r:id="rId11"/>
    <p:sldId id="271" r:id="rId12"/>
    <p:sldId id="267" r:id="rId13"/>
    <p:sldId id="272" r:id="rId14"/>
    <p:sldId id="268" r:id="rId15"/>
    <p:sldId id="269" r:id="rId16"/>
    <p:sldId id="274" r:id="rId17"/>
    <p:sldId id="257" r:id="rId18"/>
    <p:sldId id="270" r:id="rId19"/>
    <p:sldId id="26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3f7f5a4e890e5316/Documents/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US" dirty="0"/>
              <a:t>Days to Complete</a:t>
            </a:r>
          </a:p>
        </c:rich>
      </c:tx>
      <c:layout>
        <c:manualLayout>
          <c:xMode val="edge"/>
          <c:yMode val="edge"/>
          <c:x val="0.3825953216892084"/>
          <c:y val="4.1821075274461672E-4"/>
        </c:manualLayout>
      </c:layout>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9802349485804599"/>
          <c:y val="4.4070658095829308E-2"/>
          <c:w val="0.76984471703968815"/>
          <c:h val="0.89603536728063726"/>
        </c:manualLayout>
      </c:layout>
      <c:barChart>
        <c:barDir val="bar"/>
        <c:grouping val="stacked"/>
        <c:varyColors val="0"/>
        <c:ser>
          <c:idx val="0"/>
          <c:order val="0"/>
          <c:tx>
            <c:strRef>
              <c:f>Sheet1!$N$1</c:f>
              <c:strCache>
                <c:ptCount val="1"/>
                <c:pt idx="0">
                  <c:v>Day to Complete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Sheet1!$K$2:$M$7</c:f>
              <c:multiLvlStrCache>
                <c:ptCount val="6"/>
                <c:lvl>
                  <c:pt idx="0">
                    <c:v>22-May</c:v>
                  </c:pt>
                  <c:pt idx="1">
                    <c:v>25-May</c:v>
                  </c:pt>
                  <c:pt idx="2">
                    <c:v>20-Jun</c:v>
                  </c:pt>
                  <c:pt idx="3">
                    <c:v>28-Jun</c:v>
                  </c:pt>
                  <c:pt idx="4">
                    <c:v>30-Jun</c:v>
                  </c:pt>
                  <c:pt idx="5">
                    <c:v>2-Jul</c:v>
                  </c:pt>
                </c:lvl>
                <c:lvl>
                  <c:pt idx="0">
                    <c:v>20-May</c:v>
                  </c:pt>
                  <c:pt idx="1">
                    <c:v>22-May</c:v>
                  </c:pt>
                  <c:pt idx="2">
                    <c:v>25-May</c:v>
                  </c:pt>
                  <c:pt idx="3">
                    <c:v>20-Jun</c:v>
                  </c:pt>
                  <c:pt idx="4">
                    <c:v>28-Jun</c:v>
                  </c:pt>
                  <c:pt idx="5">
                    <c:v>20-May</c:v>
                  </c:pt>
                </c:lvl>
                <c:lvl>
                  <c:pt idx="0">
                    <c:v>Planning</c:v>
                  </c:pt>
                  <c:pt idx="1">
                    <c:v>Requirement Analysis</c:v>
                  </c:pt>
                  <c:pt idx="2">
                    <c:v>Design and Coding</c:v>
                  </c:pt>
                  <c:pt idx="3">
                    <c:v>Testing and Debugging</c:v>
                  </c:pt>
                  <c:pt idx="4">
                    <c:v>Implementation</c:v>
                  </c:pt>
                  <c:pt idx="5">
                    <c:v>Documentation</c:v>
                  </c:pt>
                </c:lvl>
              </c:multiLvlStrCache>
            </c:multiLvlStrRef>
          </c:cat>
          <c:val>
            <c:numRef>
              <c:f>Sheet1!$N$2:$N$7</c:f>
              <c:numCache>
                <c:formatCode>General</c:formatCode>
                <c:ptCount val="6"/>
                <c:pt idx="0">
                  <c:v>2</c:v>
                </c:pt>
                <c:pt idx="1">
                  <c:v>3</c:v>
                </c:pt>
                <c:pt idx="2">
                  <c:v>26</c:v>
                </c:pt>
                <c:pt idx="3">
                  <c:v>8</c:v>
                </c:pt>
                <c:pt idx="4">
                  <c:v>2</c:v>
                </c:pt>
                <c:pt idx="5">
                  <c:v>43</c:v>
                </c:pt>
              </c:numCache>
            </c:numRef>
          </c:val>
          <c:extLst>
            <c:ext xmlns:c16="http://schemas.microsoft.com/office/drawing/2014/chart" uri="{C3380CC4-5D6E-409C-BE32-E72D297353CC}">
              <c16:uniqueId val="{00000000-7E3B-4132-BEA6-A489FB553E36}"/>
            </c:ext>
          </c:extLst>
        </c:ser>
        <c:dLbls>
          <c:dLblPos val="ctr"/>
          <c:showLegendKey val="0"/>
          <c:showVal val="1"/>
          <c:showCatName val="0"/>
          <c:showSerName val="0"/>
          <c:showPercent val="0"/>
          <c:showBubbleSize val="0"/>
        </c:dLbls>
        <c:gapWidth val="79"/>
        <c:overlap val="100"/>
        <c:axId val="1812351568"/>
        <c:axId val="1812341968"/>
      </c:barChart>
      <c:catAx>
        <c:axId val="1812351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812341968"/>
        <c:crosses val="autoZero"/>
        <c:auto val="1"/>
        <c:lblAlgn val="ctr"/>
        <c:lblOffset val="100"/>
        <c:noMultiLvlLbl val="0"/>
      </c:catAx>
      <c:valAx>
        <c:axId val="1812341968"/>
        <c:scaling>
          <c:orientation val="minMax"/>
        </c:scaling>
        <c:delete val="1"/>
        <c:axPos val="b"/>
        <c:numFmt formatCode="General" sourceLinked="1"/>
        <c:majorTickMark val="none"/>
        <c:minorTickMark val="none"/>
        <c:tickLblPos val="nextTo"/>
        <c:crossAx val="18123515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5D22BEA-F215-49D4-B0DB-CB184589F245}"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4DA23-6813-4AD2-B637-1AA9BEF0730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80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22BEA-F215-49D4-B0DB-CB184589F245}"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4DA23-6813-4AD2-B637-1AA9BEF0730F}" type="slidenum">
              <a:rPr lang="en-US" smtClean="0"/>
              <a:t>‹#›</a:t>
            </a:fld>
            <a:endParaRPr lang="en-US"/>
          </a:p>
        </p:txBody>
      </p:sp>
    </p:spTree>
    <p:extLst>
      <p:ext uri="{BB962C8B-B14F-4D97-AF65-F5344CB8AC3E}">
        <p14:creationId xmlns:p14="http://schemas.microsoft.com/office/powerpoint/2010/main" val="2113363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22BEA-F215-49D4-B0DB-CB184589F245}"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4DA23-6813-4AD2-B637-1AA9BEF0730F}"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7870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22BEA-F215-49D4-B0DB-CB184589F245}"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4DA23-6813-4AD2-B637-1AA9BEF0730F}" type="slidenum">
              <a:rPr lang="en-US" smtClean="0"/>
              <a:t>‹#›</a:t>
            </a:fld>
            <a:endParaRPr lang="en-US"/>
          </a:p>
        </p:txBody>
      </p:sp>
    </p:spTree>
    <p:extLst>
      <p:ext uri="{BB962C8B-B14F-4D97-AF65-F5344CB8AC3E}">
        <p14:creationId xmlns:p14="http://schemas.microsoft.com/office/powerpoint/2010/main" val="162538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D22BEA-F215-49D4-B0DB-CB184589F245}" type="datetimeFigureOut">
              <a:rPr lang="en-US" smtClean="0"/>
              <a:t>10/8/2023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44DA23-6813-4AD2-B637-1AA9BEF0730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46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D22BEA-F215-49D4-B0DB-CB184589F245}"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44DA23-6813-4AD2-B637-1AA9BEF0730F}" type="slidenum">
              <a:rPr lang="en-US" smtClean="0"/>
              <a:t>‹#›</a:t>
            </a:fld>
            <a:endParaRPr lang="en-US"/>
          </a:p>
        </p:txBody>
      </p:sp>
    </p:spTree>
    <p:extLst>
      <p:ext uri="{BB962C8B-B14F-4D97-AF65-F5344CB8AC3E}">
        <p14:creationId xmlns:p14="http://schemas.microsoft.com/office/powerpoint/2010/main" val="2048684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D22BEA-F215-49D4-B0DB-CB184589F245}" type="datetimeFigureOut">
              <a:rPr lang="en-US" smtClean="0"/>
              <a:t>10/8/2023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44DA23-6813-4AD2-B637-1AA9BEF0730F}" type="slidenum">
              <a:rPr lang="en-US" smtClean="0"/>
              <a:t>‹#›</a:t>
            </a:fld>
            <a:endParaRPr lang="en-US"/>
          </a:p>
        </p:txBody>
      </p:sp>
    </p:spTree>
    <p:extLst>
      <p:ext uri="{BB962C8B-B14F-4D97-AF65-F5344CB8AC3E}">
        <p14:creationId xmlns:p14="http://schemas.microsoft.com/office/powerpoint/2010/main" val="3072679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D22BEA-F215-49D4-B0DB-CB184589F245}" type="datetimeFigureOut">
              <a:rPr lang="en-US" smtClean="0"/>
              <a:t>10/8/2023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44DA23-6813-4AD2-B637-1AA9BEF0730F}" type="slidenum">
              <a:rPr lang="en-US" smtClean="0"/>
              <a:t>‹#›</a:t>
            </a:fld>
            <a:endParaRPr lang="en-US"/>
          </a:p>
        </p:txBody>
      </p:sp>
    </p:spTree>
    <p:extLst>
      <p:ext uri="{BB962C8B-B14F-4D97-AF65-F5344CB8AC3E}">
        <p14:creationId xmlns:p14="http://schemas.microsoft.com/office/powerpoint/2010/main" val="905269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22BEA-F215-49D4-B0DB-CB184589F245}" type="datetimeFigureOut">
              <a:rPr lang="en-US" smtClean="0"/>
              <a:t>10/8/2023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44DA23-6813-4AD2-B637-1AA9BEF0730F}" type="slidenum">
              <a:rPr lang="en-US" smtClean="0"/>
              <a:t>‹#›</a:t>
            </a:fld>
            <a:endParaRPr lang="en-US"/>
          </a:p>
        </p:txBody>
      </p:sp>
    </p:spTree>
    <p:extLst>
      <p:ext uri="{BB962C8B-B14F-4D97-AF65-F5344CB8AC3E}">
        <p14:creationId xmlns:p14="http://schemas.microsoft.com/office/powerpoint/2010/main" val="145848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D22BEA-F215-49D4-B0DB-CB184589F245}"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44DA23-6813-4AD2-B637-1AA9BEF0730F}" type="slidenum">
              <a:rPr lang="en-US" smtClean="0"/>
              <a:t>‹#›</a:t>
            </a:fld>
            <a:endParaRPr lang="en-US"/>
          </a:p>
        </p:txBody>
      </p:sp>
    </p:spTree>
    <p:extLst>
      <p:ext uri="{BB962C8B-B14F-4D97-AF65-F5344CB8AC3E}">
        <p14:creationId xmlns:p14="http://schemas.microsoft.com/office/powerpoint/2010/main" val="1584295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D22BEA-F215-49D4-B0DB-CB184589F245}" type="datetimeFigureOut">
              <a:rPr lang="en-US" smtClean="0"/>
              <a:t>10/8/2023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44DA23-6813-4AD2-B637-1AA9BEF0730F}"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713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5D22BEA-F215-49D4-B0DB-CB184589F245}" type="datetimeFigureOut">
              <a:rPr lang="en-US" smtClean="0"/>
              <a:t>10/8/2023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C44DA23-6813-4AD2-B637-1AA9BEF0730F}"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7486577"/>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en.wikipedia.org/wiki/Web_application_framework" TargetMode="External"/><Relationship Id="rId7" Type="http://schemas.openxmlformats.org/officeDocument/2006/relationships/image" Target="../media/image11.png"/><Relationship Id="rId2" Type="http://schemas.openxmlformats.org/officeDocument/2006/relationships/hyperlink" Target="https://en.wikipedia.org/wiki/Front_end_and_back_end" TargetMode="Externa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hyperlink" Target="https://en.wikipedia.org/wiki/Free_and_open-source_software" TargetMode="External"/><Relationship Id="rId10" Type="http://schemas.openxmlformats.org/officeDocument/2006/relationships/image" Target="../media/image14.png"/><Relationship Id="rId4" Type="http://schemas.openxmlformats.org/officeDocument/2006/relationships/hyperlink" Target="https://en.wikipedia.org/wiki/Node.js" TargetMode="Externa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web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66FC4B-2B42-F93C-DA5F-582960CA2FB0}"/>
              </a:ext>
            </a:extLst>
          </p:cNvPr>
          <p:cNvSpPr/>
          <p:nvPr/>
        </p:nvSpPr>
        <p:spPr>
          <a:xfrm rot="18774855">
            <a:off x="10230473" y="-4886914"/>
            <a:ext cx="4292686" cy="10385895"/>
          </a:xfrm>
          <a:prstGeom prst="rect">
            <a:avLst/>
          </a:prstGeom>
          <a:solidFill>
            <a:schemeClr val="lt1">
              <a:alpha val="37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9E6F8FF-1F93-4261-E31F-DE5D93382214}"/>
              </a:ext>
            </a:extLst>
          </p:cNvPr>
          <p:cNvSpPr/>
          <p:nvPr/>
        </p:nvSpPr>
        <p:spPr>
          <a:xfrm rot="18774855">
            <a:off x="-1135448" y="1484233"/>
            <a:ext cx="4292686" cy="10385895"/>
          </a:xfrm>
          <a:prstGeom prst="rect">
            <a:avLst/>
          </a:prstGeom>
          <a:solidFill>
            <a:schemeClr val="lt1">
              <a:alpha val="37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8E8E304C-D61F-A707-65CA-BAC4BD3C5A38}"/>
              </a:ext>
            </a:extLst>
          </p:cNvPr>
          <p:cNvSpPr txBox="1"/>
          <p:nvPr/>
        </p:nvSpPr>
        <p:spPr>
          <a:xfrm>
            <a:off x="111433" y="4830521"/>
            <a:ext cx="4536885" cy="1846659"/>
          </a:xfrm>
          <a:prstGeom prst="rect">
            <a:avLst/>
          </a:prstGeom>
          <a:noFill/>
        </p:spPr>
        <p:txBody>
          <a:bodyPr wrap="square" rtlCol="0">
            <a:spAutoFit/>
          </a:bodyPr>
          <a:lstStyle/>
          <a:p>
            <a:r>
              <a:rPr lang="en-US" sz="3600" dirty="0">
                <a:solidFill>
                  <a:srgbClr val="002060"/>
                </a:solidFill>
                <a:latin typeface="Bahnschrift SemiBold Condensed" panose="020B0502040204020203" pitchFamily="34" charset="0"/>
                <a:ea typeface="Adobe Fan Heiti Std B" panose="020B0700000000000000" pitchFamily="34" charset="-128"/>
              </a:rPr>
              <a:t>Trek’s Mate</a:t>
            </a:r>
            <a:endParaRPr lang="en-US" sz="2000" dirty="0">
              <a:solidFill>
                <a:srgbClr val="002060"/>
              </a:solidFill>
              <a:latin typeface="Bahnschrift SemiBold Condensed" panose="020B0502040204020203" pitchFamily="34" charset="0"/>
              <a:ea typeface="Adobe Fan Heiti Std B" panose="020B0700000000000000" pitchFamily="34" charset="-128"/>
            </a:endParaRPr>
          </a:p>
          <a:p>
            <a:r>
              <a:rPr lang="en-US" sz="2000" dirty="0">
                <a:solidFill>
                  <a:srgbClr val="002060"/>
                </a:solidFill>
                <a:latin typeface="Bahnschrift SemiBold Condensed" panose="020B0502040204020203" pitchFamily="34" charset="0"/>
                <a:ea typeface="Adobe Fan Heiti Std B" panose="020B0700000000000000" pitchFamily="34" charset="-128"/>
              </a:rPr>
              <a:t>Team Members:</a:t>
            </a:r>
          </a:p>
          <a:p>
            <a:pPr marL="285750" indent="-285750">
              <a:buFont typeface="Wingdings" panose="05000000000000000000" pitchFamily="2" charset="2"/>
              <a:buChar char="q"/>
            </a:pPr>
            <a:r>
              <a:rPr lang="en-US" sz="2000" dirty="0">
                <a:solidFill>
                  <a:srgbClr val="002060"/>
                </a:solidFill>
                <a:latin typeface="Bahnschrift SemiBold Condensed" panose="020B0502040204020203" pitchFamily="34" charset="0"/>
                <a:ea typeface="Adobe Fan Heiti Std B" panose="020B0700000000000000" pitchFamily="34" charset="-128"/>
              </a:rPr>
              <a:t>Muna Sunar</a:t>
            </a:r>
          </a:p>
          <a:p>
            <a:pPr marL="285750" indent="-285750">
              <a:buFont typeface="Wingdings" panose="05000000000000000000" pitchFamily="2" charset="2"/>
              <a:buChar char="q"/>
            </a:pPr>
            <a:r>
              <a:rPr lang="en-US" sz="2000" dirty="0">
                <a:solidFill>
                  <a:srgbClr val="002060"/>
                </a:solidFill>
                <a:latin typeface="Bahnschrift SemiBold Condensed" panose="020B0502040204020203" pitchFamily="34" charset="0"/>
                <a:ea typeface="Adobe Fan Heiti Std B" panose="020B0700000000000000" pitchFamily="34" charset="-128"/>
              </a:rPr>
              <a:t>Nischal Malla</a:t>
            </a:r>
          </a:p>
          <a:p>
            <a:pPr marL="285750" indent="-285750">
              <a:buFont typeface="Wingdings" panose="05000000000000000000" pitchFamily="2" charset="2"/>
              <a:buChar char="q"/>
            </a:pPr>
            <a:r>
              <a:rPr lang="en-US" dirty="0">
                <a:solidFill>
                  <a:srgbClr val="002060"/>
                </a:solidFill>
                <a:latin typeface="Bahnschrift SemiBold Condensed" panose="020B0502040204020203" pitchFamily="34" charset="0"/>
                <a:ea typeface="Adobe Fan Heiti Std B" panose="020B0700000000000000" pitchFamily="34" charset="-128"/>
              </a:rPr>
              <a:t>Suraksha Adhikari</a:t>
            </a:r>
          </a:p>
        </p:txBody>
      </p:sp>
      <p:sp>
        <p:nvSpPr>
          <p:cNvPr id="19" name="TextBox 18">
            <a:extLst>
              <a:ext uri="{FF2B5EF4-FFF2-40B4-BE49-F238E27FC236}">
                <a16:creationId xmlns:a16="http://schemas.microsoft.com/office/drawing/2014/main" id="{E33FC8A4-5E2A-D18A-7918-4A0E70B10D3F}"/>
              </a:ext>
            </a:extLst>
          </p:cNvPr>
          <p:cNvSpPr txBox="1"/>
          <p:nvPr/>
        </p:nvSpPr>
        <p:spPr>
          <a:xfrm>
            <a:off x="3476190" y="13648"/>
            <a:ext cx="6377494" cy="584775"/>
          </a:xfrm>
          <a:prstGeom prst="rect">
            <a:avLst/>
          </a:prstGeom>
          <a:noFill/>
        </p:spPr>
        <p:txBody>
          <a:bodyPr wrap="square" rtlCol="0">
            <a:spAutoFit/>
          </a:bodyPr>
          <a:lstStyle/>
          <a:p>
            <a:pPr algn="ctr"/>
            <a:r>
              <a:rPr lang="en-US" sz="3200" dirty="0">
                <a:solidFill>
                  <a:srgbClr val="002060"/>
                </a:solidFill>
                <a:latin typeface="Freestyle Script" panose="030804020302050B0404" pitchFamily="66" charset="0"/>
              </a:rPr>
              <a:t>“The world reveals itself to those who travel on foot.”</a:t>
            </a:r>
          </a:p>
        </p:txBody>
      </p:sp>
    </p:spTree>
    <p:extLst>
      <p:ext uri="{BB962C8B-B14F-4D97-AF65-F5344CB8AC3E}">
        <p14:creationId xmlns:p14="http://schemas.microsoft.com/office/powerpoint/2010/main" val="3177504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arn(inVertical)">
                                      <p:cBhvr>
                                        <p:cTn id="7"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853DA94-AF0E-007A-76FB-01F691B8F41E}"/>
              </a:ext>
            </a:extLst>
          </p:cNvPr>
          <p:cNvSpPr>
            <a:spLocks noGrp="1"/>
          </p:cNvSpPr>
          <p:nvPr>
            <p:ph idx="4294967295"/>
          </p:nvPr>
        </p:nvSpPr>
        <p:spPr>
          <a:xfrm>
            <a:off x="477671" y="518591"/>
            <a:ext cx="10515600" cy="5776191"/>
          </a:xfrm>
        </p:spPr>
        <p:txBody>
          <a:bodyPr>
            <a:normAutofit fontScale="92500" lnSpcReduction="10000"/>
          </a:bodyPr>
          <a:lstStyle/>
          <a:p>
            <a:pPr marL="0" marR="74930" indent="0">
              <a:lnSpc>
                <a:spcPct val="150000"/>
              </a:lnSpc>
              <a:spcBef>
                <a:spcPts val="0"/>
              </a:spcBef>
              <a:spcAft>
                <a:spcPts val="0"/>
              </a:spcAft>
              <a:buNone/>
            </a:pPr>
            <a:r>
              <a:rPr lang="en-US" sz="1800" kern="100" dirty="0">
                <a:solidFill>
                  <a:srgbClr val="000000"/>
                </a:solidFill>
                <a:effectLst/>
                <a:latin typeface="Times New Roman" panose="02020603050405020304" pitchFamily="18" charset="0"/>
                <a:ea typeface="Times New Roman" panose="02020603050405020304" pitchFamily="18" charset="0"/>
              </a:rPr>
              <a:t>For this project, we propose to use the following web development tools and frameworks:</a:t>
            </a:r>
          </a:p>
          <a:p>
            <a:pPr marL="0" marR="74930" indent="0">
              <a:lnSpc>
                <a:spcPct val="150000"/>
              </a:lnSpc>
              <a:spcBef>
                <a:spcPts val="0"/>
              </a:spcBef>
              <a:spcAft>
                <a:spcPts val="0"/>
              </a:spcAft>
              <a:buNone/>
            </a:pP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R="0" algn="just">
              <a:lnSpc>
                <a:spcPct val="150000"/>
              </a:lnSpc>
              <a:spcBef>
                <a:spcPts val="0"/>
              </a:spcBef>
              <a:spcAft>
                <a:spcPts val="1200"/>
              </a:spcAft>
              <a:buClrTx/>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React ()   )): A JavaScript library for building user interfaces that are fast, responsive, and dynamic. React is widely used and supported by a large community of developers</a:t>
            </a:r>
          </a:p>
          <a:p>
            <a:pPr marR="0" algn="just">
              <a:lnSpc>
                <a:spcPct val="150000"/>
              </a:lnSpc>
              <a:spcBef>
                <a:spcPts val="0"/>
              </a:spcBef>
              <a:spcAft>
                <a:spcPts val="1200"/>
              </a:spcAft>
              <a:buClrTx/>
              <a:buFont typeface="Wingdings" panose="05000000000000000000" pitchFamily="2" charset="2"/>
              <a:buChar char="Ø"/>
            </a:pPr>
            <a:r>
              <a:rPr lang="en-US" sz="1800" dirty="0">
                <a:effectLst/>
                <a:latin typeface="Times New Roman" panose="02020603050405020304" pitchFamily="18" charset="0"/>
                <a:ea typeface="Times New Roman" panose="02020603050405020304" pitchFamily="18" charset="0"/>
              </a:rPr>
              <a:t>Bootstrap(     ): Bootstrap provides a collection of ready-made components, such as buttons, forms, navigation bars, and grids, that can help us create a consistent and attractive user interface for the web app.</a:t>
            </a:r>
          </a:p>
          <a:p>
            <a:pPr marR="185420" algn="just">
              <a:lnSpc>
                <a:spcPct val="150000"/>
              </a:lnSpc>
              <a:spcBef>
                <a:spcPts val="1200"/>
              </a:spcBef>
              <a:spcAft>
                <a:spcPts val="1580"/>
              </a:spcAft>
              <a:buClrTx/>
              <a:buFont typeface="Wingdings" panose="05000000000000000000" pitchFamily="2" charset="2"/>
              <a:buChar char="Ø"/>
            </a:pPr>
            <a:r>
              <a:rPr lang="en-US" sz="1800" kern="100" dirty="0">
                <a:solidFill>
                  <a:srgbClr val="000000"/>
                </a:solidFill>
                <a:effectLst/>
                <a:latin typeface="Times New Roman" panose="02020603050405020304" pitchFamily="18" charset="0"/>
                <a:ea typeface="Times New Roman" panose="02020603050405020304" pitchFamily="18" charset="0"/>
              </a:rPr>
              <a:t>Mongoose Database(               ): Mongoose is an Object Data Modelling (ODM) library for MongoDB and Node.js. It manages relationships between data, provides schema validation, and is used to translate between objects in code and the representation of those objects in MongoDB.</a:t>
            </a:r>
          </a:p>
          <a:p>
            <a:pPr marR="185420" algn="just">
              <a:lnSpc>
                <a:spcPct val="150000"/>
              </a:lnSpc>
              <a:spcBef>
                <a:spcPts val="0"/>
              </a:spcBef>
              <a:spcAft>
                <a:spcPts val="1580"/>
              </a:spcAft>
              <a:buClrTx/>
              <a:buFont typeface="Wingdings" panose="05000000000000000000" pitchFamily="2" charset="2"/>
              <a:buChar char="Ø"/>
            </a:pPr>
            <a:r>
              <a:rPr lang="en-US" sz="1800" kern="100" dirty="0">
                <a:solidFill>
                  <a:srgbClr val="000000"/>
                </a:solidFill>
                <a:effectLst/>
                <a:latin typeface="Times New Roman" panose="02020603050405020304" pitchFamily="18" charset="0"/>
                <a:ea typeface="Times New Roman" panose="02020603050405020304" pitchFamily="18" charset="0"/>
              </a:rPr>
              <a:t>Express(     ):Express, is a </a:t>
            </a:r>
            <a:r>
              <a:rPr lang="en-US" sz="1800" kern="100" dirty="0">
                <a:effectLst/>
                <a:latin typeface="Times New Roman" panose="02020603050405020304" pitchFamily="18" charset="0"/>
                <a:ea typeface="Times New Roman" panose="02020603050405020304" pitchFamily="18" charset="0"/>
                <a:hlinkClick r:id="rId2" tooltip="Front end and back end">
                  <a:extLst>
                    <a:ext uri="{A12FA001-AC4F-418D-AE19-62706E023703}">
                      <ahyp:hlinkClr xmlns:ahyp="http://schemas.microsoft.com/office/drawing/2018/hyperlinkcolor" val="tx"/>
                    </a:ext>
                  </a:extLst>
                </a:hlinkClick>
              </a:rPr>
              <a:t>back end</a:t>
            </a:r>
            <a:r>
              <a:rPr lang="en-US" sz="1800" kern="100" dirty="0">
                <a:effectLst/>
                <a:latin typeface="Times New Roman" panose="02020603050405020304" pitchFamily="18" charset="0"/>
                <a:ea typeface="Times New Roman" panose="02020603050405020304" pitchFamily="18" charset="0"/>
              </a:rPr>
              <a:t> </a:t>
            </a:r>
            <a:r>
              <a:rPr lang="en-US" sz="1800" kern="100" dirty="0">
                <a:effectLst/>
                <a:latin typeface="Times New Roman" panose="02020603050405020304" pitchFamily="18" charset="0"/>
                <a:ea typeface="Times New Roman" panose="02020603050405020304" pitchFamily="18" charset="0"/>
                <a:hlinkClick r:id="rId3" tooltip="Web application framework">
                  <a:extLst>
                    <a:ext uri="{A12FA001-AC4F-418D-AE19-62706E023703}">
                      <ahyp:hlinkClr xmlns:ahyp="http://schemas.microsoft.com/office/drawing/2018/hyperlinkcolor" val="tx"/>
                    </a:ext>
                  </a:extLst>
                </a:hlinkClick>
              </a:rPr>
              <a:t>web application framework</a:t>
            </a:r>
            <a:r>
              <a:rPr lang="en-US" sz="1800" kern="100" dirty="0">
                <a:effectLst/>
                <a:latin typeface="Times New Roman" panose="02020603050405020304" pitchFamily="18" charset="0"/>
                <a:ea typeface="Times New Roman" panose="02020603050405020304" pitchFamily="18" charset="0"/>
              </a:rPr>
              <a:t> for building restful APIs with </a:t>
            </a:r>
            <a:r>
              <a:rPr lang="en-US" sz="1800" kern="100" dirty="0">
                <a:effectLst/>
                <a:latin typeface="Times New Roman" panose="02020603050405020304" pitchFamily="18" charset="0"/>
                <a:ea typeface="Times New Roman" panose="02020603050405020304" pitchFamily="18" charset="0"/>
                <a:hlinkClick r:id="rId4" tooltip="Node.js">
                  <a:extLst>
                    <a:ext uri="{A12FA001-AC4F-418D-AE19-62706E023703}">
                      <ahyp:hlinkClr xmlns:ahyp="http://schemas.microsoft.com/office/drawing/2018/hyperlinkcolor" val="tx"/>
                    </a:ext>
                  </a:extLst>
                </a:hlinkClick>
              </a:rPr>
              <a:t>Node.js</a:t>
            </a:r>
            <a:r>
              <a:rPr lang="en-US" sz="1800" kern="100" dirty="0">
                <a:effectLst/>
                <a:latin typeface="Times New Roman" panose="02020603050405020304" pitchFamily="18" charset="0"/>
                <a:ea typeface="Times New Roman" panose="02020603050405020304" pitchFamily="18" charset="0"/>
              </a:rPr>
              <a:t>, released as </a:t>
            </a:r>
            <a:r>
              <a:rPr lang="en-US" sz="1800" kern="100" dirty="0">
                <a:effectLst/>
                <a:latin typeface="Times New Roman" panose="02020603050405020304" pitchFamily="18" charset="0"/>
                <a:ea typeface="Times New Roman" panose="02020603050405020304" pitchFamily="18" charset="0"/>
                <a:hlinkClick r:id="rId5" tooltip="Free and open-source software">
                  <a:extLst>
                    <a:ext uri="{A12FA001-AC4F-418D-AE19-62706E023703}">
                      <ahyp:hlinkClr xmlns:ahyp="http://schemas.microsoft.com/office/drawing/2018/hyperlinkcolor" val="tx"/>
                    </a:ext>
                  </a:extLst>
                </a:hlinkClick>
              </a:rPr>
              <a:t>free and open-source software</a:t>
            </a:r>
            <a:r>
              <a:rPr lang="en-US" sz="1800" kern="100" dirty="0">
                <a:effectLst/>
                <a:latin typeface="Times New Roman" panose="02020603050405020304" pitchFamily="18" charset="0"/>
                <a:ea typeface="Times New Roman" panose="02020603050405020304" pitchFamily="18" charset="0"/>
              </a:rPr>
              <a:t>. </a:t>
            </a:r>
          </a:p>
          <a:p>
            <a:pPr marR="185420" algn="just">
              <a:lnSpc>
                <a:spcPct val="150000"/>
              </a:lnSpc>
              <a:spcBef>
                <a:spcPts val="0"/>
              </a:spcBef>
              <a:spcAft>
                <a:spcPts val="1580"/>
              </a:spcAft>
              <a:buClrTx/>
              <a:buFont typeface="Wingdings" panose="05000000000000000000" pitchFamily="2" charset="2"/>
              <a:buChar char="Ø"/>
            </a:pPr>
            <a:r>
              <a:rPr lang="en-US" sz="1800" kern="100" dirty="0">
                <a:latin typeface="Times New Roman" panose="02020603050405020304" pitchFamily="18" charset="0"/>
              </a:rPr>
              <a:t>Node JS (             ) :</a:t>
            </a:r>
            <a:r>
              <a:rPr lang="en-GB" sz="1800" kern="100" dirty="0">
                <a:solidFill>
                  <a:srgbClr val="000000"/>
                </a:solidFill>
                <a:effectLst/>
                <a:latin typeface="Times New Roman" panose="02020603050405020304" pitchFamily="18" charset="0"/>
                <a:ea typeface="Times New Roman" panose="02020603050405020304" pitchFamily="18" charset="0"/>
              </a:rPr>
              <a:t>Node JS is a back-end JavaScript engine and executes JavaScript code outside the web browser.</a:t>
            </a:r>
            <a:endParaRPr lang="en-US" sz="1800" kern="100" dirty="0">
              <a:solidFill>
                <a:srgbClr val="000000"/>
              </a:solidFill>
              <a:effectLst/>
              <a:latin typeface="Times New Roman" panose="02020603050405020304" pitchFamily="18" charset="0"/>
              <a:ea typeface="Times New Roman" panose="02020603050405020304" pitchFamily="18" charset="0"/>
            </a:endParaRPr>
          </a:p>
          <a:p>
            <a:pPr marR="185420" algn="just">
              <a:lnSpc>
                <a:spcPct val="150000"/>
              </a:lnSpc>
              <a:spcBef>
                <a:spcPts val="0"/>
              </a:spcBef>
              <a:spcAft>
                <a:spcPts val="1580"/>
              </a:spcAft>
              <a:buClrTx/>
              <a:buFont typeface="Wingdings" panose="05000000000000000000" pitchFamily="2" charset="2"/>
              <a:buChar char="Ø"/>
            </a:pPr>
            <a:endParaRPr lang="en-US" dirty="0"/>
          </a:p>
        </p:txBody>
      </p:sp>
      <p:pic>
        <p:nvPicPr>
          <p:cNvPr id="3" name="Picture 2">
            <a:extLst>
              <a:ext uri="{FF2B5EF4-FFF2-40B4-BE49-F238E27FC236}">
                <a16:creationId xmlns:a16="http://schemas.microsoft.com/office/drawing/2014/main" id="{556D4A2A-7A85-A1C1-C194-D7D45F8FF5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139" y="1323311"/>
            <a:ext cx="337725" cy="306709"/>
          </a:xfrm>
          <a:prstGeom prst="rect">
            <a:avLst/>
          </a:prstGeom>
        </p:spPr>
      </p:pic>
      <p:pic>
        <p:nvPicPr>
          <p:cNvPr id="4" name="Picture 3">
            <a:extLst>
              <a:ext uri="{FF2B5EF4-FFF2-40B4-BE49-F238E27FC236}">
                <a16:creationId xmlns:a16="http://schemas.microsoft.com/office/drawing/2014/main" id="{4D93C9DE-CF5F-E6FD-92F4-09BC9AC142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605" y="5337199"/>
            <a:ext cx="609524" cy="609524"/>
          </a:xfrm>
          <a:prstGeom prst="rect">
            <a:avLst/>
          </a:prstGeom>
        </p:spPr>
      </p:pic>
      <p:pic>
        <p:nvPicPr>
          <p:cNvPr id="6" name="Picture 5">
            <a:extLst>
              <a:ext uri="{FF2B5EF4-FFF2-40B4-BE49-F238E27FC236}">
                <a16:creationId xmlns:a16="http://schemas.microsoft.com/office/drawing/2014/main" id="{A2A81061-232D-B43C-C574-E6C2433665E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55724" y="3082208"/>
            <a:ext cx="797076" cy="489252"/>
          </a:xfrm>
          <a:prstGeom prst="rect">
            <a:avLst/>
          </a:prstGeom>
        </p:spPr>
      </p:pic>
      <p:pic>
        <p:nvPicPr>
          <p:cNvPr id="9" name="Picture 8">
            <a:extLst>
              <a:ext uri="{FF2B5EF4-FFF2-40B4-BE49-F238E27FC236}">
                <a16:creationId xmlns:a16="http://schemas.microsoft.com/office/drawing/2014/main" id="{C594DF69-4D63-6207-1E7E-22C6A36123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8108" y="2232753"/>
            <a:ext cx="306709" cy="306709"/>
          </a:xfrm>
          <a:prstGeom prst="rect">
            <a:avLst/>
          </a:prstGeom>
        </p:spPr>
      </p:pic>
      <p:pic>
        <p:nvPicPr>
          <p:cNvPr id="13" name="Picture 12">
            <a:extLst>
              <a:ext uri="{FF2B5EF4-FFF2-40B4-BE49-F238E27FC236}">
                <a16:creationId xmlns:a16="http://schemas.microsoft.com/office/drawing/2014/main" id="{28F18BF8-2282-5945-DAAA-BFB6A0E3E6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5839" y="4552343"/>
            <a:ext cx="322338" cy="306710"/>
          </a:xfrm>
          <a:prstGeom prst="rect">
            <a:avLst/>
          </a:prstGeom>
        </p:spPr>
      </p:pic>
    </p:spTree>
    <p:extLst>
      <p:ext uri="{BB962C8B-B14F-4D97-AF65-F5344CB8AC3E}">
        <p14:creationId xmlns:p14="http://schemas.microsoft.com/office/powerpoint/2010/main" val="923407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BEC6-DE1F-4056-7B59-9BC50464729C}"/>
              </a:ext>
            </a:extLst>
          </p:cNvPr>
          <p:cNvSpPr>
            <a:spLocks noGrp="1"/>
          </p:cNvSpPr>
          <p:nvPr>
            <p:ph type="title"/>
          </p:nvPr>
        </p:nvSpPr>
        <p:spPr/>
        <p:txBody>
          <a:bodyPr/>
          <a:lstStyle/>
          <a:p>
            <a:r>
              <a:rPr lang="en-US" dirty="0"/>
              <a:t>System Design Diagram</a:t>
            </a:r>
          </a:p>
        </p:txBody>
      </p:sp>
      <p:pic>
        <p:nvPicPr>
          <p:cNvPr id="3" name="Picture 2">
            <a:extLst>
              <a:ext uri="{FF2B5EF4-FFF2-40B4-BE49-F238E27FC236}">
                <a16:creationId xmlns:a16="http://schemas.microsoft.com/office/drawing/2014/main" id="{3D110DC8-FAE9-2D5D-2837-1F344E1E0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794898" y="1484243"/>
            <a:ext cx="5593727" cy="5373757"/>
          </a:xfrm>
          <a:prstGeom prst="rect">
            <a:avLst/>
          </a:prstGeom>
          <a:noFill/>
        </p:spPr>
      </p:pic>
    </p:spTree>
    <p:extLst>
      <p:ext uri="{BB962C8B-B14F-4D97-AF65-F5344CB8AC3E}">
        <p14:creationId xmlns:p14="http://schemas.microsoft.com/office/powerpoint/2010/main" val="392300626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87DE-78A3-8BFF-F48A-9421F9748462}"/>
              </a:ext>
            </a:extLst>
          </p:cNvPr>
          <p:cNvSpPr>
            <a:spLocks noGrp="1"/>
          </p:cNvSpPr>
          <p:nvPr>
            <p:ph type="title"/>
          </p:nvPr>
        </p:nvSpPr>
        <p:spPr>
          <a:xfrm>
            <a:off x="779910" y="545460"/>
            <a:ext cx="9720072" cy="1499616"/>
          </a:xfrm>
        </p:spPr>
        <p:txBody>
          <a:bodyPr/>
          <a:lstStyle/>
          <a:p>
            <a:r>
              <a:rPr lang="en-US" dirty="0"/>
              <a:t>Use Case Diagram</a:t>
            </a:r>
          </a:p>
        </p:txBody>
      </p:sp>
      <p:pic>
        <p:nvPicPr>
          <p:cNvPr id="3" name="Picture 2">
            <a:extLst>
              <a:ext uri="{FF2B5EF4-FFF2-40B4-BE49-F238E27FC236}">
                <a16:creationId xmlns:a16="http://schemas.microsoft.com/office/drawing/2014/main" id="{36795229-6153-7021-2993-44E9596B85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730" y="1686565"/>
            <a:ext cx="5565913" cy="5171435"/>
          </a:xfrm>
          <a:prstGeom prst="rect">
            <a:avLst/>
          </a:prstGeom>
        </p:spPr>
      </p:pic>
    </p:spTree>
    <p:extLst>
      <p:ext uri="{BB962C8B-B14F-4D97-AF65-F5344CB8AC3E}">
        <p14:creationId xmlns:p14="http://schemas.microsoft.com/office/powerpoint/2010/main" val="70331910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6190-2F7E-4088-56C5-5DB13FF22D1D}"/>
              </a:ext>
            </a:extLst>
          </p:cNvPr>
          <p:cNvSpPr>
            <a:spLocks noGrp="1"/>
          </p:cNvSpPr>
          <p:nvPr>
            <p:ph type="title"/>
          </p:nvPr>
        </p:nvSpPr>
        <p:spPr>
          <a:xfrm>
            <a:off x="918111" y="437321"/>
            <a:ext cx="9720072" cy="1499616"/>
          </a:xfrm>
        </p:spPr>
        <p:txBody>
          <a:bodyPr/>
          <a:lstStyle/>
          <a:p>
            <a:r>
              <a:rPr lang="en-US" dirty="0"/>
              <a:t>Flowchart</a:t>
            </a:r>
          </a:p>
        </p:txBody>
      </p:sp>
      <p:pic>
        <p:nvPicPr>
          <p:cNvPr id="3" name="Picture 2">
            <a:extLst>
              <a:ext uri="{FF2B5EF4-FFF2-40B4-BE49-F238E27FC236}">
                <a16:creationId xmlns:a16="http://schemas.microsoft.com/office/drawing/2014/main" id="{69A88E41-9BA8-8345-F2B4-6D6836B05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183" y="490330"/>
            <a:ext cx="3988904" cy="6093917"/>
          </a:xfrm>
          <a:prstGeom prst="rect">
            <a:avLst/>
          </a:prstGeom>
        </p:spPr>
      </p:pic>
    </p:spTree>
    <p:extLst>
      <p:ext uri="{BB962C8B-B14F-4D97-AF65-F5344CB8AC3E}">
        <p14:creationId xmlns:p14="http://schemas.microsoft.com/office/powerpoint/2010/main" val="132777147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E67BA-0275-3E35-E5E1-1E4B21822FC4}"/>
              </a:ext>
            </a:extLst>
          </p:cNvPr>
          <p:cNvSpPr>
            <a:spLocks noGrp="1"/>
          </p:cNvSpPr>
          <p:nvPr>
            <p:ph type="title"/>
          </p:nvPr>
        </p:nvSpPr>
        <p:spPr/>
        <p:txBody>
          <a:bodyPr/>
          <a:lstStyle/>
          <a:p>
            <a:r>
              <a:rPr lang="en-US" dirty="0"/>
              <a:t>Work Division</a:t>
            </a:r>
          </a:p>
        </p:txBody>
      </p:sp>
      <p:graphicFrame>
        <p:nvGraphicFramePr>
          <p:cNvPr id="4" name="Chart 3">
            <a:extLst>
              <a:ext uri="{FF2B5EF4-FFF2-40B4-BE49-F238E27FC236}">
                <a16:creationId xmlns:a16="http://schemas.microsoft.com/office/drawing/2014/main" id="{E47659B1-318E-A2A8-D80B-4B4C0BC4FAF3}"/>
              </a:ext>
            </a:extLst>
          </p:cNvPr>
          <p:cNvGraphicFramePr>
            <a:graphicFrameLocks/>
          </p:cNvGraphicFramePr>
          <p:nvPr>
            <p:extLst>
              <p:ext uri="{D42A27DB-BD31-4B8C-83A1-F6EECF244321}">
                <p14:modId xmlns:p14="http://schemas.microsoft.com/office/powerpoint/2010/main" val="1716645442"/>
              </p:ext>
            </p:extLst>
          </p:nvPr>
        </p:nvGraphicFramePr>
        <p:xfrm>
          <a:off x="2027583" y="1577011"/>
          <a:ext cx="7182678" cy="51815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8074717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77B2-3800-28D5-221D-065E04DAB9B4}"/>
              </a:ext>
            </a:extLst>
          </p:cNvPr>
          <p:cNvSpPr>
            <a:spLocks noGrp="1"/>
          </p:cNvSpPr>
          <p:nvPr>
            <p:ph type="title"/>
          </p:nvPr>
        </p:nvSpPr>
        <p:spPr>
          <a:xfrm>
            <a:off x="833059" y="571568"/>
            <a:ext cx="9720072" cy="1499616"/>
          </a:xfrm>
        </p:spPr>
        <p:txBody>
          <a:bodyPr/>
          <a:lstStyle/>
          <a:p>
            <a:r>
              <a:rPr lang="en-US" dirty="0"/>
              <a:t>Expected Outcome</a:t>
            </a:r>
          </a:p>
        </p:txBody>
      </p:sp>
      <p:pic>
        <p:nvPicPr>
          <p:cNvPr id="5" name="Picture 4">
            <a:extLst>
              <a:ext uri="{FF2B5EF4-FFF2-40B4-BE49-F238E27FC236}">
                <a16:creationId xmlns:a16="http://schemas.microsoft.com/office/drawing/2014/main" id="{705367C8-9CAE-F6DF-02C4-1B9C97DCB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059" y="1872410"/>
            <a:ext cx="10252283" cy="4414022"/>
          </a:xfrm>
          <a:prstGeom prst="rect">
            <a:avLst/>
          </a:prstGeom>
        </p:spPr>
      </p:pic>
    </p:spTree>
    <p:extLst>
      <p:ext uri="{BB962C8B-B14F-4D97-AF65-F5344CB8AC3E}">
        <p14:creationId xmlns:p14="http://schemas.microsoft.com/office/powerpoint/2010/main" val="296117747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EC2E71-B58C-BC68-1126-BF3D345A6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863" y="151248"/>
            <a:ext cx="9838273" cy="6302286"/>
          </a:xfrm>
          <a:prstGeom prst="rect">
            <a:avLst/>
          </a:prstGeom>
        </p:spPr>
      </p:pic>
    </p:spTree>
    <p:extLst>
      <p:ext uri="{BB962C8B-B14F-4D97-AF65-F5344CB8AC3E}">
        <p14:creationId xmlns:p14="http://schemas.microsoft.com/office/powerpoint/2010/main" val="2913238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4F63-27DC-1599-6518-152466FB2F5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180B74CB-D891-FD29-E547-26DB7D7FC2BA}"/>
              </a:ext>
            </a:extLst>
          </p:cNvPr>
          <p:cNvSpPr>
            <a:spLocks noGrp="1"/>
          </p:cNvSpPr>
          <p:nvPr>
            <p:ph idx="1"/>
          </p:nvPr>
        </p:nvSpPr>
        <p:spPr>
          <a:xfrm>
            <a:off x="838200" y="1690688"/>
            <a:ext cx="10515600" cy="4486275"/>
          </a:xfrm>
        </p:spPr>
        <p:txBody>
          <a:bodyPr/>
          <a:lstStyle/>
          <a:p>
            <a:pPr>
              <a:buClr>
                <a:schemeClr val="tx1"/>
              </a:buClr>
              <a:buFont typeface="Wingdings" panose="05000000000000000000" pitchFamily="2" charset="2"/>
              <a:buChar char="v"/>
            </a:pPr>
            <a:r>
              <a:rPr lang="en-US" sz="1800" dirty="0">
                <a:solidFill>
                  <a:srgbClr val="000000"/>
                </a:solidFill>
                <a:latin typeface="Times New Roman" panose="02020603050405020304" pitchFamily="18" charset="0"/>
                <a:ea typeface="Times New Roman" panose="02020603050405020304" pitchFamily="18" charset="0"/>
              </a:rPr>
              <a:t> </a:t>
            </a:r>
            <a:r>
              <a:rPr lang="en-US" sz="1800" dirty="0">
                <a:solidFill>
                  <a:srgbClr val="000000"/>
                </a:solidFill>
                <a:effectLst/>
                <a:latin typeface="Times New Roman" panose="02020603050405020304" pitchFamily="18" charset="0"/>
                <a:ea typeface="Times New Roman" panose="02020603050405020304" pitchFamily="18" charset="0"/>
              </a:rPr>
              <a:t>Our project ‘Trek’s Mate’ is a web-based application which will recommend the location considering the preference of the tourists, </a:t>
            </a:r>
          </a:p>
          <a:p>
            <a:pPr>
              <a:buClr>
                <a:schemeClr val="tx1"/>
              </a:buClr>
              <a:buFont typeface="Wingdings" panose="05000000000000000000" pitchFamily="2" charset="2"/>
              <a:buChar char="v"/>
            </a:pPr>
            <a:r>
              <a:rPr lang="en-US" sz="1800" dirty="0">
                <a:solidFill>
                  <a:srgbClr val="000000"/>
                </a:solidFill>
                <a:effectLst/>
                <a:latin typeface="Times New Roman" panose="02020603050405020304" pitchFamily="18" charset="0"/>
                <a:ea typeface="Times New Roman" panose="02020603050405020304" pitchFamily="18" charset="0"/>
              </a:rPr>
              <a:t>This app offers the features such as General information about the trek (best time, equipment, weather forecast etc.),</a:t>
            </a:r>
            <a:endParaRPr lang="en-US" dirty="0"/>
          </a:p>
        </p:txBody>
      </p:sp>
    </p:spTree>
    <p:extLst>
      <p:ext uri="{BB962C8B-B14F-4D97-AF65-F5344CB8AC3E}">
        <p14:creationId xmlns:p14="http://schemas.microsoft.com/office/powerpoint/2010/main" val="149572717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1732-734F-0B96-9DCD-9FDF8A57CBF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B67A38C-60ED-723E-DFC4-CDC2BB7970D7}"/>
              </a:ext>
            </a:extLst>
          </p:cNvPr>
          <p:cNvSpPr>
            <a:spLocks noGrp="1"/>
          </p:cNvSpPr>
          <p:nvPr>
            <p:ph idx="1"/>
          </p:nvPr>
        </p:nvSpPr>
        <p:spPr>
          <a:xfrm>
            <a:off x="1024127" y="1861931"/>
            <a:ext cx="9720073" cy="4023360"/>
          </a:xfrm>
        </p:spPr>
        <p:txBody>
          <a:bodyPr/>
          <a:lstStyle/>
          <a:p>
            <a:r>
              <a:rPr lang="en-US" sz="1800" kern="100" dirty="0">
                <a:solidFill>
                  <a:srgbClr val="000000"/>
                </a:solidFill>
                <a:effectLst/>
                <a:latin typeface="Times New Roman" panose="02020603050405020304" pitchFamily="18" charset="0"/>
                <a:ea typeface="Times New Roman" panose="02020603050405020304" pitchFamily="18" charset="0"/>
              </a:rPr>
              <a:t>[1]Over 500,000 tourists visit Nepal in 10 months (2022)</a:t>
            </a:r>
            <a:r>
              <a:rPr lang="en-US" sz="1800" kern="100" spc="5" dirty="0">
                <a:solidFill>
                  <a:srgbClr val="000000"/>
                </a:solidFill>
                <a:effectLst/>
                <a:latin typeface="Times New Roman" panose="02020603050405020304" pitchFamily="18" charset="0"/>
                <a:ea typeface="Times New Roman" panose="02020603050405020304" pitchFamily="18" charset="0"/>
              </a:rPr>
              <a:t> </a:t>
            </a:r>
            <a:r>
              <a:rPr lang="en-US" sz="1800" kern="100" spc="-5" dirty="0">
                <a:solidFill>
                  <a:srgbClr val="000000"/>
                </a:solidFill>
                <a:effectLst/>
                <a:latin typeface="Times New Roman" panose="02020603050405020304" pitchFamily="18" charset="0"/>
                <a:ea typeface="Times New Roman" panose="02020603050405020304" pitchFamily="18" charset="0"/>
              </a:rPr>
              <a:t>https://myrepublica.nagariknetwork.com/news/over-500-000-tourists-</a:t>
            </a:r>
            <a:r>
              <a:rPr lang="en-US" sz="1800" kern="100" dirty="0">
                <a:solidFill>
                  <a:srgbClr val="000000"/>
                </a:solidFill>
                <a:effectLst/>
                <a:latin typeface="Times New Roman" panose="02020603050405020304" pitchFamily="18" charset="0"/>
                <a:ea typeface="Times New Roman" panose="02020603050405020304" pitchFamily="18" charset="0"/>
              </a:rPr>
              <a:t> visit-nepal-in-10-months/.</a:t>
            </a:r>
            <a:r>
              <a:rPr lang="en-US" sz="1800" kern="100" spc="-10" dirty="0">
                <a:solidFill>
                  <a:srgbClr val="000000"/>
                </a:solidFill>
                <a:effectLst/>
                <a:latin typeface="Times New Roman" panose="02020603050405020304" pitchFamily="18" charset="0"/>
                <a:ea typeface="Times New Roman" panose="02020603050405020304" pitchFamily="18" charset="0"/>
              </a:rPr>
              <a:t> </a:t>
            </a:r>
            <a:r>
              <a:rPr lang="en-US" sz="1800" kern="100" dirty="0">
                <a:solidFill>
                  <a:srgbClr val="000000"/>
                </a:solidFill>
                <a:effectLst/>
                <a:latin typeface="Times New Roman" panose="02020603050405020304" pitchFamily="18" charset="0"/>
                <a:ea typeface="Times New Roman" panose="02020603050405020304" pitchFamily="18" charset="0"/>
              </a:rPr>
              <a:t>República Nepal.</a:t>
            </a:r>
          </a:p>
          <a:p>
            <a:r>
              <a:rPr lang="en-US" sz="1800" kern="100" dirty="0">
                <a:solidFill>
                  <a:srgbClr val="000000"/>
                </a:solidFill>
                <a:latin typeface="Times New Roman" panose="02020603050405020304" pitchFamily="18" charset="0"/>
                <a:ea typeface="Times New Roman" panose="02020603050405020304" pitchFamily="18" charset="0"/>
              </a:rPr>
              <a:t>[2] https://www.worldbank.org/en/news/feature/2022/06/03/harnessing-tourism-to-enhance-the-value-of-biodiversity-and-promote-conservation-in-nepal</a:t>
            </a:r>
            <a:endParaRPr lang="en-US" dirty="0"/>
          </a:p>
        </p:txBody>
      </p:sp>
    </p:spTree>
    <p:extLst>
      <p:ext uri="{BB962C8B-B14F-4D97-AF65-F5344CB8AC3E}">
        <p14:creationId xmlns:p14="http://schemas.microsoft.com/office/powerpoint/2010/main" val="101704397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B67E028-BC63-5733-0E01-1D719E4D822B}"/>
              </a:ext>
            </a:extLst>
          </p:cNvPr>
          <p:cNvSpPr txBox="1"/>
          <p:nvPr/>
        </p:nvSpPr>
        <p:spPr>
          <a:xfrm>
            <a:off x="3495539" y="5579828"/>
            <a:ext cx="5709313" cy="923330"/>
          </a:xfrm>
          <a:prstGeom prst="rect">
            <a:avLst/>
          </a:prstGeom>
          <a:noFill/>
        </p:spPr>
        <p:txBody>
          <a:bodyPr wrap="square" rtlCol="0">
            <a:spAutoFit/>
          </a:bodyPr>
          <a:lstStyle/>
          <a:p>
            <a:pPr algn="ctr"/>
            <a:r>
              <a:rPr lang="en-US" sz="5400" dirty="0"/>
              <a:t>Thank You!</a:t>
            </a:r>
            <a:r>
              <a:rPr lang="en-US" sz="5400" b="0" i="0" dirty="0">
                <a:solidFill>
                  <a:srgbClr val="BDC1C6"/>
                </a:solidFill>
                <a:effectLst/>
                <a:latin typeface="Google Sans"/>
              </a:rPr>
              <a:t> </a:t>
            </a:r>
            <a:r>
              <a:rPr lang="en-US" sz="4800" b="0" i="0" dirty="0">
                <a:solidFill>
                  <a:srgbClr val="BDC1C6"/>
                </a:solidFill>
                <a:effectLst/>
                <a:latin typeface="Google Sans"/>
              </a:rPr>
              <a:t>🙏</a:t>
            </a:r>
            <a:endParaRPr lang="en-US" sz="6000" dirty="0"/>
          </a:p>
        </p:txBody>
      </p:sp>
      <p:grpSp>
        <p:nvGrpSpPr>
          <p:cNvPr id="15" name="Group 14">
            <a:extLst>
              <a:ext uri="{FF2B5EF4-FFF2-40B4-BE49-F238E27FC236}">
                <a16:creationId xmlns:a16="http://schemas.microsoft.com/office/drawing/2014/main" id="{68C2F6E2-220A-5741-0E1E-DA5B2A6DE63A}"/>
              </a:ext>
            </a:extLst>
          </p:cNvPr>
          <p:cNvGrpSpPr/>
          <p:nvPr/>
        </p:nvGrpSpPr>
        <p:grpSpPr>
          <a:xfrm>
            <a:off x="3521123" y="454672"/>
            <a:ext cx="5709313" cy="5125156"/>
            <a:chOff x="2265528" y="573206"/>
            <a:chExt cx="6091452" cy="4585648"/>
          </a:xfrm>
          <a:blipFill dpi="0" rotWithShape="1">
            <a:blip r:embed="rId2"/>
            <a:srcRect/>
            <a:stretch>
              <a:fillRect l="-3000" t="1000" r="-6000" b="-2000"/>
            </a:stretch>
          </a:blipFill>
        </p:grpSpPr>
        <p:sp>
          <p:nvSpPr>
            <p:cNvPr id="10" name="Flowchart: Data 9">
              <a:extLst>
                <a:ext uri="{FF2B5EF4-FFF2-40B4-BE49-F238E27FC236}">
                  <a16:creationId xmlns:a16="http://schemas.microsoft.com/office/drawing/2014/main" id="{B3A4CBE8-FA46-4582-293F-97E37FEFD00D}"/>
                </a:ext>
              </a:extLst>
            </p:cNvPr>
            <p:cNvSpPr/>
            <p:nvPr/>
          </p:nvSpPr>
          <p:spPr>
            <a:xfrm>
              <a:off x="2265528" y="573206"/>
              <a:ext cx="2286114" cy="4585648"/>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ata 12">
              <a:extLst>
                <a:ext uri="{FF2B5EF4-FFF2-40B4-BE49-F238E27FC236}">
                  <a16:creationId xmlns:a16="http://schemas.microsoft.com/office/drawing/2014/main" id="{366188E0-7302-7BEE-EC7F-EBCE47796643}"/>
                </a:ext>
              </a:extLst>
            </p:cNvPr>
            <p:cNvSpPr/>
            <p:nvPr/>
          </p:nvSpPr>
          <p:spPr>
            <a:xfrm>
              <a:off x="4205785" y="573206"/>
              <a:ext cx="2156347" cy="4585648"/>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lowchart: Data 13">
              <a:extLst>
                <a:ext uri="{FF2B5EF4-FFF2-40B4-BE49-F238E27FC236}">
                  <a16:creationId xmlns:a16="http://schemas.microsoft.com/office/drawing/2014/main" id="{3268B432-4C30-3999-66FE-87F10660B01C}"/>
                </a:ext>
              </a:extLst>
            </p:cNvPr>
            <p:cNvSpPr/>
            <p:nvPr/>
          </p:nvSpPr>
          <p:spPr>
            <a:xfrm>
              <a:off x="6070867" y="573206"/>
              <a:ext cx="2286113" cy="4585648"/>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5180022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9289-F5E6-D5B1-4141-A71BA2127612}"/>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30BB1DD4-0A29-E5FE-914C-5AEA1402E591}"/>
              </a:ext>
            </a:extLst>
          </p:cNvPr>
          <p:cNvSpPr>
            <a:spLocks noGrp="1"/>
          </p:cNvSpPr>
          <p:nvPr>
            <p:ph idx="1"/>
          </p:nvPr>
        </p:nvSpPr>
        <p:spPr>
          <a:xfrm>
            <a:off x="1024127" y="2084832"/>
            <a:ext cx="9720073" cy="4350557"/>
          </a:xfrm>
        </p:spPr>
        <p:txBody>
          <a:bodyPr>
            <a:normAutofit/>
          </a:bodyPr>
          <a:lstStyle/>
          <a:p>
            <a:pPr algn="just">
              <a:buClrTx/>
              <a:buFont typeface="Wingdings" panose="05000000000000000000" pitchFamily="2" charset="2"/>
              <a:buChar char="Ø"/>
            </a:pPr>
            <a:r>
              <a:rPr lang="en-US" dirty="0"/>
              <a:t> Introduction</a:t>
            </a:r>
          </a:p>
          <a:p>
            <a:pPr algn="just">
              <a:buClrTx/>
              <a:buFont typeface="Wingdings" panose="05000000000000000000" pitchFamily="2" charset="2"/>
              <a:buChar char="Ø"/>
            </a:pPr>
            <a:r>
              <a:rPr lang="en-US" dirty="0"/>
              <a:t> Problem Statement</a:t>
            </a:r>
          </a:p>
          <a:p>
            <a:pPr algn="just">
              <a:buClrTx/>
              <a:buFont typeface="Wingdings" panose="05000000000000000000" pitchFamily="2" charset="2"/>
              <a:buChar char="Ø"/>
            </a:pPr>
            <a:r>
              <a:rPr lang="en-US" dirty="0"/>
              <a:t> Objective</a:t>
            </a:r>
          </a:p>
          <a:p>
            <a:pPr algn="just">
              <a:buClrTx/>
              <a:buFont typeface="Wingdings" panose="05000000000000000000" pitchFamily="2" charset="2"/>
              <a:buChar char="Ø"/>
            </a:pPr>
            <a:r>
              <a:rPr lang="en-US" dirty="0"/>
              <a:t> Motivation</a:t>
            </a:r>
          </a:p>
          <a:p>
            <a:pPr algn="just">
              <a:buClrTx/>
              <a:buFont typeface="Wingdings" panose="05000000000000000000" pitchFamily="2" charset="2"/>
              <a:buChar char="Ø"/>
            </a:pPr>
            <a:r>
              <a:rPr lang="en-US" dirty="0"/>
              <a:t> Literature Review</a:t>
            </a:r>
          </a:p>
          <a:p>
            <a:pPr algn="just">
              <a:buClrTx/>
              <a:buFont typeface="Wingdings" panose="05000000000000000000" pitchFamily="2" charset="2"/>
              <a:buChar char="Ø"/>
            </a:pPr>
            <a:r>
              <a:rPr lang="en-US" dirty="0"/>
              <a:t> Methodology</a:t>
            </a:r>
          </a:p>
          <a:p>
            <a:pPr algn="just">
              <a:buClrTx/>
              <a:buFont typeface="Wingdings" panose="05000000000000000000" pitchFamily="2" charset="2"/>
              <a:buChar char="Ø"/>
            </a:pPr>
            <a:r>
              <a:rPr lang="en-US" dirty="0"/>
              <a:t> Diagrams</a:t>
            </a:r>
          </a:p>
          <a:p>
            <a:pPr algn="just">
              <a:buClrTx/>
              <a:buFont typeface="Wingdings" panose="05000000000000000000" pitchFamily="2" charset="2"/>
              <a:buChar char="Ø"/>
            </a:pPr>
            <a:r>
              <a:rPr lang="en-US" dirty="0"/>
              <a:t> Abstract</a:t>
            </a:r>
          </a:p>
          <a:p>
            <a:pPr algn="just">
              <a:buClrTx/>
              <a:buFont typeface="Wingdings" panose="05000000000000000000" pitchFamily="2" charset="2"/>
              <a:buChar char="Ø"/>
            </a:pPr>
            <a:r>
              <a:rPr lang="en-US" dirty="0"/>
              <a:t> References</a:t>
            </a:r>
          </a:p>
          <a:p>
            <a:endParaRPr lang="en-US" dirty="0"/>
          </a:p>
          <a:p>
            <a:endParaRPr lang="en-US" dirty="0"/>
          </a:p>
        </p:txBody>
      </p:sp>
      <p:grpSp>
        <p:nvGrpSpPr>
          <p:cNvPr id="9" name="Group 8">
            <a:extLst>
              <a:ext uri="{FF2B5EF4-FFF2-40B4-BE49-F238E27FC236}">
                <a16:creationId xmlns:a16="http://schemas.microsoft.com/office/drawing/2014/main" id="{3FCDD6FF-C4EA-5123-E64B-6D2552C4A042}"/>
              </a:ext>
            </a:extLst>
          </p:cNvPr>
          <p:cNvGrpSpPr/>
          <p:nvPr/>
        </p:nvGrpSpPr>
        <p:grpSpPr>
          <a:xfrm>
            <a:off x="5032936" y="249071"/>
            <a:ext cx="6493690" cy="6359857"/>
            <a:chOff x="5645489" y="395785"/>
            <a:chExt cx="5947693" cy="6114197"/>
          </a:xfrm>
          <a:blipFill dpi="0" rotWithShape="1">
            <a:blip r:embed="rId2"/>
            <a:srcRect/>
            <a:stretch>
              <a:fillRect l="-5000" t="-2000" r="-5000" b="-2000"/>
            </a:stretch>
          </a:blipFill>
        </p:grpSpPr>
        <p:sp>
          <p:nvSpPr>
            <p:cNvPr id="5" name="Rectangle 4">
              <a:extLst>
                <a:ext uri="{FF2B5EF4-FFF2-40B4-BE49-F238E27FC236}">
                  <a16:creationId xmlns:a16="http://schemas.microsoft.com/office/drawing/2014/main" id="{DA048A1D-0753-8B6C-CB00-4D3AF8F0D9E2}"/>
                </a:ext>
              </a:extLst>
            </p:cNvPr>
            <p:cNvSpPr/>
            <p:nvPr/>
          </p:nvSpPr>
          <p:spPr>
            <a:xfrm>
              <a:off x="5645489" y="745507"/>
              <a:ext cx="1732712" cy="5373805"/>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23628345-27D0-4577-DEF6-77F53186E139}"/>
                </a:ext>
              </a:extLst>
            </p:cNvPr>
            <p:cNvSpPr/>
            <p:nvPr/>
          </p:nvSpPr>
          <p:spPr>
            <a:xfrm>
              <a:off x="7542713" y="395785"/>
              <a:ext cx="2097502" cy="6114197"/>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ectangle 7">
              <a:extLst>
                <a:ext uri="{FF2B5EF4-FFF2-40B4-BE49-F238E27FC236}">
                  <a16:creationId xmlns:a16="http://schemas.microsoft.com/office/drawing/2014/main" id="{182470B1-225B-E6B4-9F42-977DFB41AC3D}"/>
                </a:ext>
              </a:extLst>
            </p:cNvPr>
            <p:cNvSpPr/>
            <p:nvPr/>
          </p:nvSpPr>
          <p:spPr>
            <a:xfrm>
              <a:off x="9804727" y="745508"/>
              <a:ext cx="1788455" cy="5373805"/>
            </a:xfrm>
            <a:prstGeom prst="rect">
              <a:avLst/>
            </a:prstGeom>
            <a:grp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985644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C79D8-9D08-872F-3C65-733A08A45F81}"/>
              </a:ext>
            </a:extLst>
          </p:cNvPr>
          <p:cNvSpPr>
            <a:spLocks noGrp="1"/>
          </p:cNvSpPr>
          <p:nvPr>
            <p:ph type="title"/>
          </p:nvPr>
        </p:nvSpPr>
        <p:spPr>
          <a:xfrm>
            <a:off x="818661" y="681875"/>
            <a:ext cx="9720072" cy="1499616"/>
          </a:xfrm>
        </p:spPr>
        <p:txBody>
          <a:bodyPr/>
          <a:lstStyle/>
          <a:p>
            <a:r>
              <a:rPr lang="en-US" dirty="0"/>
              <a:t>Introduction</a:t>
            </a:r>
          </a:p>
        </p:txBody>
      </p:sp>
      <p:sp>
        <p:nvSpPr>
          <p:cNvPr id="3" name="Content Placeholder 2">
            <a:extLst>
              <a:ext uri="{FF2B5EF4-FFF2-40B4-BE49-F238E27FC236}">
                <a16:creationId xmlns:a16="http://schemas.microsoft.com/office/drawing/2014/main" id="{BB78FCB6-6C28-7947-015A-9EE0A1EA1F71}"/>
              </a:ext>
            </a:extLst>
          </p:cNvPr>
          <p:cNvSpPr>
            <a:spLocks noGrp="1"/>
          </p:cNvSpPr>
          <p:nvPr>
            <p:ph idx="1"/>
          </p:nvPr>
        </p:nvSpPr>
        <p:spPr>
          <a:xfrm>
            <a:off x="582386" y="1837645"/>
            <a:ext cx="5513614" cy="5020355"/>
          </a:xfrm>
        </p:spPr>
        <p:txBody>
          <a:bodyPr>
            <a:normAutofit/>
          </a:bodyPr>
          <a:lstStyle/>
          <a:p>
            <a:pPr algn="just">
              <a:buClr>
                <a:schemeClr val="tx1"/>
              </a:buClr>
              <a:buFont typeface="Wingdings" panose="05000000000000000000" pitchFamily="2" charset="2"/>
              <a:buChar char="v"/>
            </a:pPr>
            <a:r>
              <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Nepal is an ideal destination for hiking, attracting thousands of hikers every year,</a:t>
            </a:r>
          </a:p>
          <a:p>
            <a:pPr algn="just">
              <a:buClr>
                <a:schemeClr val="tx1"/>
              </a:buClr>
              <a:buFont typeface="Wingdings" panose="05000000000000000000" pitchFamily="2" charset="2"/>
              <a:buChar char="v"/>
            </a:pPr>
            <a:r>
              <a:rPr lang="en-US" sz="1900" dirty="0">
                <a:solidFill>
                  <a:srgbClr val="000000"/>
                </a:solidFill>
                <a:effectLst/>
                <a:latin typeface="Times New Roman" panose="02020603050405020304" pitchFamily="18" charset="0"/>
                <a:ea typeface="Times New Roman" panose="02020603050405020304" pitchFamily="18" charset="0"/>
              </a:rPr>
              <a:t>According to the data collected from Nepal Tourism Board (NTB) approximately 500,000 foreigner visitors visited Nepal in last 10 months.[1]</a:t>
            </a:r>
          </a:p>
          <a:p>
            <a:pPr algn="just">
              <a:buClr>
                <a:schemeClr val="tx1"/>
              </a:buClr>
              <a:buFont typeface="Wingdings" panose="05000000000000000000" pitchFamily="2" charset="2"/>
              <a:buChar char="v"/>
            </a:pPr>
            <a:r>
              <a:rPr lang="en-US" sz="2000" kern="100" dirty="0">
                <a:solidFill>
                  <a:srgbClr val="000000"/>
                </a:solidFill>
                <a:effectLst/>
                <a:latin typeface="Times New Roman" panose="02020603050405020304" pitchFamily="18" charset="0"/>
                <a:ea typeface="Times New Roman" panose="02020603050405020304" pitchFamily="18" charset="0"/>
              </a:rPr>
              <a:t> </a:t>
            </a:r>
            <a:r>
              <a:rPr lang="en-US" sz="2000" dirty="0">
                <a:solidFill>
                  <a:srgbClr val="000000"/>
                </a:solidFill>
                <a:effectLst/>
                <a:latin typeface="Times New Roman" panose="02020603050405020304" pitchFamily="18" charset="0"/>
                <a:ea typeface="Times New Roman" panose="02020603050405020304" pitchFamily="18" charset="0"/>
              </a:rPr>
              <a:t>Every year the tourism industry contributes about 6.7 percent to Nepal’s GDP, while its total impact was US $2.2 billion.[2]</a:t>
            </a:r>
            <a:endParaRPr lang="en-US" sz="19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buClr>
                <a:schemeClr val="tx1"/>
              </a:buClr>
              <a:buFont typeface="Wingdings" panose="05000000000000000000" pitchFamily="2" charset="2"/>
              <a:buChar char="v"/>
            </a:pPr>
            <a:r>
              <a:rPr lang="en-US" sz="1900" dirty="0">
                <a:solidFill>
                  <a:srgbClr val="000000"/>
                </a:solidFill>
                <a:effectLst/>
                <a:latin typeface="Times New Roman" panose="02020603050405020304" pitchFamily="18" charset="0"/>
                <a:ea typeface="Times New Roman" panose="02020603050405020304" pitchFamily="18" charset="0"/>
              </a:rPr>
              <a:t>Trekker wants to experience the most out of their journey with little to no difficulty,</a:t>
            </a:r>
          </a:p>
          <a:p>
            <a:pPr algn="just">
              <a:buClr>
                <a:schemeClr val="tx1"/>
              </a:buClr>
              <a:buFont typeface="Wingdings" panose="05000000000000000000" pitchFamily="2" charset="2"/>
              <a:buChar char="v"/>
            </a:pPr>
            <a:r>
              <a:rPr lang="en-US" sz="1900" dirty="0">
                <a:solidFill>
                  <a:srgbClr val="000000"/>
                </a:solidFill>
                <a:effectLst/>
                <a:latin typeface="Times New Roman" panose="02020603050405020304" pitchFamily="18" charset="0"/>
                <a:ea typeface="Times New Roman" panose="02020603050405020304" pitchFamily="18" charset="0"/>
              </a:rPr>
              <a:t>In this modern era, a tool is needed for the ease of trekking and travelling. </a:t>
            </a:r>
          </a:p>
          <a:p>
            <a:pPr algn="just">
              <a:buClr>
                <a:schemeClr val="tx1"/>
              </a:buClr>
              <a:buFont typeface="Wingdings" panose="05000000000000000000" pitchFamily="2" charset="2"/>
              <a:buChar char="v"/>
            </a:pPr>
            <a:r>
              <a:rPr lang="en-US" sz="1900" dirty="0">
                <a:solidFill>
                  <a:srgbClr val="000000"/>
                </a:solidFill>
                <a:latin typeface="Times New Roman" panose="02020603050405020304" pitchFamily="18" charset="0"/>
                <a:ea typeface="Times New Roman" panose="02020603050405020304" pitchFamily="18" charset="0"/>
              </a:rPr>
              <a:t>Thus, introducing our app ‘</a:t>
            </a:r>
            <a:r>
              <a:rPr lang="en-US" sz="1900" b="1" dirty="0">
                <a:solidFill>
                  <a:srgbClr val="000000"/>
                </a:solidFill>
                <a:latin typeface="Times New Roman" panose="02020603050405020304" pitchFamily="18" charset="0"/>
                <a:ea typeface="Times New Roman" panose="02020603050405020304" pitchFamily="18" charset="0"/>
              </a:rPr>
              <a:t>Trek’s Mate</a:t>
            </a:r>
            <a:r>
              <a:rPr lang="en-US" sz="1900" dirty="0">
                <a:solidFill>
                  <a:srgbClr val="000000"/>
                </a:solidFill>
                <a:latin typeface="Times New Roman" panose="02020603050405020304" pitchFamily="18" charset="0"/>
                <a:ea typeface="Times New Roman" panose="02020603050405020304" pitchFamily="18" charset="0"/>
              </a:rPr>
              <a:t>’.</a:t>
            </a:r>
            <a:endParaRPr lang="en-US" sz="1900" dirty="0">
              <a:solidFill>
                <a:srgbClr val="000000"/>
              </a:solidFill>
              <a:effectLst/>
              <a:latin typeface="Times New Roman" panose="02020603050405020304" pitchFamily="18" charset="0"/>
              <a:ea typeface="Times New Roman" panose="02020603050405020304" pitchFamily="18" charset="0"/>
            </a:endParaRPr>
          </a:p>
          <a:p>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sz="1800" b="0" i="0" dirty="0">
              <a:solidFill>
                <a:srgbClr val="000000"/>
              </a:solidFill>
              <a:effectLst/>
              <a:latin typeface="Times New Roman" panose="02020603050405020304" pitchFamily="18"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grpSp>
        <p:nvGrpSpPr>
          <p:cNvPr id="36" name="Group 35">
            <a:extLst>
              <a:ext uri="{FF2B5EF4-FFF2-40B4-BE49-F238E27FC236}">
                <a16:creationId xmlns:a16="http://schemas.microsoft.com/office/drawing/2014/main" id="{C6580EF0-A894-8E95-9EBB-C2A318844241}"/>
              </a:ext>
            </a:extLst>
          </p:cNvPr>
          <p:cNvGrpSpPr/>
          <p:nvPr/>
        </p:nvGrpSpPr>
        <p:grpSpPr>
          <a:xfrm>
            <a:off x="6332275" y="1155770"/>
            <a:ext cx="5510024" cy="5020355"/>
            <a:chOff x="6453434" y="1191986"/>
            <a:chExt cx="5510024" cy="4637314"/>
          </a:xfrm>
          <a:blipFill>
            <a:blip r:embed="rId2"/>
            <a:stretch>
              <a:fillRect l="-5000" t="-20000" r="-11000" b="-2000"/>
            </a:stretch>
          </a:blipFill>
        </p:grpSpPr>
        <p:sp>
          <p:nvSpPr>
            <p:cNvPr id="33" name="Flowchart: Data 32">
              <a:extLst>
                <a:ext uri="{FF2B5EF4-FFF2-40B4-BE49-F238E27FC236}">
                  <a16:creationId xmlns:a16="http://schemas.microsoft.com/office/drawing/2014/main" id="{A9531515-0D93-D083-04C4-24D1237C405B}"/>
                </a:ext>
              </a:extLst>
            </p:cNvPr>
            <p:cNvSpPr/>
            <p:nvPr/>
          </p:nvSpPr>
          <p:spPr>
            <a:xfrm>
              <a:off x="6453434" y="1191986"/>
              <a:ext cx="2019300" cy="46373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Data 33">
              <a:extLst>
                <a:ext uri="{FF2B5EF4-FFF2-40B4-BE49-F238E27FC236}">
                  <a16:creationId xmlns:a16="http://schemas.microsoft.com/office/drawing/2014/main" id="{4383359A-C8A5-2B4A-4DCA-AE289DA21E75}"/>
                </a:ext>
              </a:extLst>
            </p:cNvPr>
            <p:cNvSpPr/>
            <p:nvPr/>
          </p:nvSpPr>
          <p:spPr>
            <a:xfrm>
              <a:off x="8198796" y="1191986"/>
              <a:ext cx="2019300" cy="46373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Data 34">
              <a:extLst>
                <a:ext uri="{FF2B5EF4-FFF2-40B4-BE49-F238E27FC236}">
                  <a16:creationId xmlns:a16="http://schemas.microsoft.com/office/drawing/2014/main" id="{E27C757B-2DDB-95F3-C240-9B7D6556C72A}"/>
                </a:ext>
              </a:extLst>
            </p:cNvPr>
            <p:cNvSpPr/>
            <p:nvPr/>
          </p:nvSpPr>
          <p:spPr>
            <a:xfrm>
              <a:off x="9944158" y="1191986"/>
              <a:ext cx="2019300" cy="463731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6179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1EDF2-8655-DC45-3DFC-4A4828975901}"/>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363236E-3536-2A1B-E25B-A740119B917E}"/>
              </a:ext>
            </a:extLst>
          </p:cNvPr>
          <p:cNvSpPr>
            <a:spLocks noGrp="1"/>
          </p:cNvSpPr>
          <p:nvPr>
            <p:ph idx="1"/>
          </p:nvPr>
        </p:nvSpPr>
        <p:spPr>
          <a:xfrm>
            <a:off x="574185" y="2084832"/>
            <a:ext cx="5521815" cy="4407989"/>
          </a:xfrm>
        </p:spPr>
        <p:txBody>
          <a:bodyPr/>
          <a:lstStyle/>
          <a:p>
            <a:pPr algn="just">
              <a:buClrTx/>
              <a:buFont typeface="Wingdings" panose="05000000000000000000" pitchFamily="2" charset="2"/>
              <a:buChar char="v"/>
            </a:pPr>
            <a:r>
              <a:rPr lang="en-US" sz="1800" dirty="0">
                <a:effectLst/>
                <a:latin typeface="Times New Roman" panose="02020603050405020304" pitchFamily="18" charset="0"/>
                <a:ea typeface="Times New Roman" panose="02020603050405020304" pitchFamily="18" charset="0"/>
              </a:rPr>
              <a:t>One of the main reason the tourism sector has not grown to its full potential despite the resource Nepal possess is due to the lack of visibility of its tourist destinations.</a:t>
            </a:r>
          </a:p>
          <a:p>
            <a:pPr algn="just">
              <a:buClrTx/>
              <a:buFont typeface="Wingdings" panose="05000000000000000000" pitchFamily="2" charset="2"/>
              <a:buChar char="v"/>
            </a:pPr>
            <a:r>
              <a:rPr lang="en-US" sz="1800" kern="100" dirty="0">
                <a:effectLst/>
                <a:latin typeface="Times New Roman" panose="02020603050405020304" pitchFamily="18" charset="0"/>
                <a:ea typeface="Times New Roman" panose="02020603050405020304" pitchFamily="18" charset="0"/>
              </a:rPr>
              <a:t>Therefore, the problem of tourism sites obscurity must be addressed in order to keep the flow of tourist and generate more revenue form the industry.</a:t>
            </a:r>
          </a:p>
          <a:p>
            <a:endParaRPr lang="en-US" dirty="0"/>
          </a:p>
        </p:txBody>
      </p:sp>
      <p:grpSp>
        <p:nvGrpSpPr>
          <p:cNvPr id="14" name="Group 13">
            <a:extLst>
              <a:ext uri="{FF2B5EF4-FFF2-40B4-BE49-F238E27FC236}">
                <a16:creationId xmlns:a16="http://schemas.microsoft.com/office/drawing/2014/main" id="{CEB38FE6-269C-BF85-F629-27D83AA4952E}"/>
              </a:ext>
            </a:extLst>
          </p:cNvPr>
          <p:cNvGrpSpPr/>
          <p:nvPr/>
        </p:nvGrpSpPr>
        <p:grpSpPr>
          <a:xfrm>
            <a:off x="6518646" y="635957"/>
            <a:ext cx="5421704" cy="5915718"/>
            <a:chOff x="6514715" y="-442693"/>
            <a:chExt cx="6202528" cy="8037289"/>
          </a:xfrm>
          <a:blipFill>
            <a:blip r:embed="rId2"/>
            <a:stretch>
              <a:fillRect l="-5000" t="-2000" r="-5000" b="-2000"/>
            </a:stretch>
          </a:blipFill>
        </p:grpSpPr>
        <p:sp>
          <p:nvSpPr>
            <p:cNvPr id="10" name="Flowchart: Data 9">
              <a:extLst>
                <a:ext uri="{FF2B5EF4-FFF2-40B4-BE49-F238E27FC236}">
                  <a16:creationId xmlns:a16="http://schemas.microsoft.com/office/drawing/2014/main" id="{98B5C91A-A267-F412-C7FF-B6A3D87F6E73}"/>
                </a:ext>
              </a:extLst>
            </p:cNvPr>
            <p:cNvSpPr/>
            <p:nvPr/>
          </p:nvSpPr>
          <p:spPr>
            <a:xfrm>
              <a:off x="6514715" y="-442689"/>
              <a:ext cx="1720672" cy="8037284"/>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Data 10">
              <a:extLst>
                <a:ext uri="{FF2B5EF4-FFF2-40B4-BE49-F238E27FC236}">
                  <a16:creationId xmlns:a16="http://schemas.microsoft.com/office/drawing/2014/main" id="{EF95E316-A7E7-EB1E-6526-49685F645078}"/>
                </a:ext>
              </a:extLst>
            </p:cNvPr>
            <p:cNvSpPr/>
            <p:nvPr/>
          </p:nvSpPr>
          <p:spPr>
            <a:xfrm>
              <a:off x="7985387" y="-442692"/>
              <a:ext cx="1720672" cy="8037288"/>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Data 11">
              <a:extLst>
                <a:ext uri="{FF2B5EF4-FFF2-40B4-BE49-F238E27FC236}">
                  <a16:creationId xmlns:a16="http://schemas.microsoft.com/office/drawing/2014/main" id="{3054D5F2-E173-725A-5342-86C4DA9830A0}"/>
                </a:ext>
              </a:extLst>
            </p:cNvPr>
            <p:cNvSpPr/>
            <p:nvPr/>
          </p:nvSpPr>
          <p:spPr>
            <a:xfrm>
              <a:off x="9440103" y="-442693"/>
              <a:ext cx="1720672" cy="803728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lowchart: Data 12">
              <a:extLst>
                <a:ext uri="{FF2B5EF4-FFF2-40B4-BE49-F238E27FC236}">
                  <a16:creationId xmlns:a16="http://schemas.microsoft.com/office/drawing/2014/main" id="{DF5E5329-6FA7-2165-2062-27D976CD878C}"/>
                </a:ext>
              </a:extLst>
            </p:cNvPr>
            <p:cNvSpPr/>
            <p:nvPr/>
          </p:nvSpPr>
          <p:spPr>
            <a:xfrm>
              <a:off x="10918558" y="-442693"/>
              <a:ext cx="1798685" cy="803728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628462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AB32-535E-AC74-13E7-478CC933C94D}"/>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85C2FFF5-4931-3254-EC62-272BB60F8752}"/>
              </a:ext>
            </a:extLst>
          </p:cNvPr>
          <p:cNvSpPr>
            <a:spLocks noGrp="1"/>
          </p:cNvSpPr>
          <p:nvPr>
            <p:ph idx="1"/>
          </p:nvPr>
        </p:nvSpPr>
        <p:spPr>
          <a:xfrm>
            <a:off x="651092" y="2084832"/>
            <a:ext cx="5444908" cy="4023360"/>
          </a:xfrm>
        </p:spPr>
        <p:txBody>
          <a:bodyPr/>
          <a:lstStyle/>
          <a:p>
            <a:pPr marR="177800" lvl="0" algn="just">
              <a:lnSpc>
                <a:spcPct val="150000"/>
              </a:lnSpc>
              <a:spcBef>
                <a:spcPts val="0"/>
              </a:spcBef>
              <a:spcAft>
                <a:spcPts val="945"/>
              </a:spcAft>
              <a:buClr>
                <a:schemeClr val="tx1"/>
              </a:buClr>
              <a:buFont typeface="Wingdings" panose="05000000000000000000" pitchFamily="2" charset="2"/>
              <a:buChar char="v"/>
            </a:pPr>
            <a:r>
              <a:rPr lang="en-US" sz="1800" kern="100" dirty="0">
                <a:solidFill>
                  <a:srgbClr val="000000"/>
                </a:solidFill>
                <a:effectLst/>
                <a:latin typeface="Times New Roman" panose="02020603050405020304" pitchFamily="18" charset="0"/>
                <a:ea typeface="Times New Roman" panose="02020603050405020304" pitchFamily="18" charset="0"/>
              </a:rPr>
              <a:t>To develop a web application that provides trekkers with reliable and comprehensive information about the trek,</a:t>
            </a:r>
          </a:p>
          <a:p>
            <a:pPr marR="177800" lvl="0" algn="just">
              <a:lnSpc>
                <a:spcPct val="150000"/>
              </a:lnSpc>
              <a:spcBef>
                <a:spcPts val="0"/>
              </a:spcBef>
              <a:spcAft>
                <a:spcPts val="945"/>
              </a:spcAft>
              <a:buClr>
                <a:schemeClr val="tx1"/>
              </a:buClr>
              <a:buFont typeface="Wingdings" panose="05000000000000000000" pitchFamily="2" charset="2"/>
              <a:buChar char="v"/>
            </a:pPr>
            <a:r>
              <a:rPr lang="en-US" sz="1800" kern="100" dirty="0">
                <a:solidFill>
                  <a:srgbClr val="000000"/>
                </a:solidFill>
                <a:effectLst/>
                <a:latin typeface="Times New Roman" panose="02020603050405020304" pitchFamily="18" charset="0"/>
                <a:ea typeface="Times New Roman" panose="02020603050405020304" pitchFamily="18" charset="0"/>
              </a:rPr>
              <a:t>To enhance </a:t>
            </a:r>
            <a:r>
              <a:rPr lang="en-US" sz="1800" kern="100" dirty="0">
                <a:solidFill>
                  <a:srgbClr val="000000"/>
                </a:solidFill>
                <a:latin typeface="Times New Roman" panose="02020603050405020304" pitchFamily="18" charset="0"/>
                <a:ea typeface="Times New Roman" panose="02020603050405020304" pitchFamily="18" charset="0"/>
              </a:rPr>
              <a:t>hiking</a:t>
            </a:r>
            <a:r>
              <a:rPr lang="en-US" sz="1800" kern="100" dirty="0">
                <a:solidFill>
                  <a:srgbClr val="000000"/>
                </a:solidFill>
                <a:effectLst/>
                <a:latin typeface="Times New Roman" panose="02020603050405020304" pitchFamily="18" charset="0"/>
                <a:ea typeface="Times New Roman" panose="02020603050405020304" pitchFamily="18" charset="0"/>
              </a:rPr>
              <a:t> experience and satisfaction by making the app user-friendly and up-to-date,</a:t>
            </a:r>
          </a:p>
          <a:p>
            <a:endParaRPr lang="en-US" dirty="0"/>
          </a:p>
        </p:txBody>
      </p:sp>
      <p:grpSp>
        <p:nvGrpSpPr>
          <p:cNvPr id="31" name="Group 30">
            <a:extLst>
              <a:ext uri="{FF2B5EF4-FFF2-40B4-BE49-F238E27FC236}">
                <a16:creationId xmlns:a16="http://schemas.microsoft.com/office/drawing/2014/main" id="{D30AE38F-F310-CD51-170F-F7231AA38F07}"/>
              </a:ext>
            </a:extLst>
          </p:cNvPr>
          <p:cNvGrpSpPr/>
          <p:nvPr/>
        </p:nvGrpSpPr>
        <p:grpSpPr>
          <a:xfrm>
            <a:off x="6755643" y="764274"/>
            <a:ext cx="4599294" cy="5508510"/>
            <a:chOff x="6755643" y="764274"/>
            <a:chExt cx="4599294" cy="5508510"/>
          </a:xfrm>
          <a:blipFill dpi="0" rotWithShape="1">
            <a:blip r:embed="rId2"/>
            <a:srcRect/>
            <a:stretch>
              <a:fillRect l="-5000" t="-20000" r="-8000" b="-2000"/>
            </a:stretch>
          </a:blipFill>
        </p:grpSpPr>
        <p:sp>
          <p:nvSpPr>
            <p:cNvPr id="28" name="Flowchart: Data 27">
              <a:extLst>
                <a:ext uri="{FF2B5EF4-FFF2-40B4-BE49-F238E27FC236}">
                  <a16:creationId xmlns:a16="http://schemas.microsoft.com/office/drawing/2014/main" id="{B941D3C3-934F-C846-07A3-612D3A93021D}"/>
                </a:ext>
              </a:extLst>
            </p:cNvPr>
            <p:cNvSpPr/>
            <p:nvPr/>
          </p:nvSpPr>
          <p:spPr>
            <a:xfrm>
              <a:off x="6755643" y="764274"/>
              <a:ext cx="1624083" cy="550850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lowchart: Data 28">
              <a:extLst>
                <a:ext uri="{FF2B5EF4-FFF2-40B4-BE49-F238E27FC236}">
                  <a16:creationId xmlns:a16="http://schemas.microsoft.com/office/drawing/2014/main" id="{DCB75F6F-7856-0E01-8FC0-081D581D46A9}"/>
                </a:ext>
              </a:extLst>
            </p:cNvPr>
            <p:cNvSpPr/>
            <p:nvPr/>
          </p:nvSpPr>
          <p:spPr>
            <a:xfrm>
              <a:off x="9730854" y="764274"/>
              <a:ext cx="1624083" cy="550850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Data 29">
              <a:extLst>
                <a:ext uri="{FF2B5EF4-FFF2-40B4-BE49-F238E27FC236}">
                  <a16:creationId xmlns:a16="http://schemas.microsoft.com/office/drawing/2014/main" id="{E3290316-34AF-4CA3-774D-7EE2EF2045FC}"/>
                </a:ext>
              </a:extLst>
            </p:cNvPr>
            <p:cNvSpPr/>
            <p:nvPr/>
          </p:nvSpPr>
          <p:spPr>
            <a:xfrm>
              <a:off x="8106771" y="764275"/>
              <a:ext cx="1897038" cy="550850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075708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74F-81AC-AB2D-2C17-CBF971B97B9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AE6D4B73-EAA9-D66A-E3D6-9CA1A0270E54}"/>
              </a:ext>
            </a:extLst>
          </p:cNvPr>
          <p:cNvSpPr>
            <a:spLocks noGrp="1"/>
          </p:cNvSpPr>
          <p:nvPr>
            <p:ph idx="1"/>
          </p:nvPr>
        </p:nvSpPr>
        <p:spPr>
          <a:xfrm>
            <a:off x="629182" y="2084832"/>
            <a:ext cx="5576248" cy="4351338"/>
          </a:xfrm>
        </p:spPr>
        <p:txBody>
          <a:bodyPr>
            <a:normAutofit/>
          </a:bodyPr>
          <a:lstStyle/>
          <a:p>
            <a:pPr algn="just">
              <a:buClr>
                <a:schemeClr val="tx1"/>
              </a:buClr>
              <a:buFont typeface="Wingdings" panose="05000000000000000000" pitchFamily="2" charset="2"/>
              <a:buChar char="v"/>
            </a:pPr>
            <a:r>
              <a:rPr lang="en-US" sz="1800" b="0" i="0" dirty="0">
                <a:solidFill>
                  <a:srgbClr val="000000"/>
                </a:solidFill>
                <a:effectLst/>
                <a:latin typeface="Times New Roman" panose="02020603050405020304" pitchFamily="18" charset="0"/>
                <a:cs typeface="Times New Roman" panose="02020603050405020304" pitchFamily="18" charset="0"/>
              </a:rPr>
              <a:t>In this modern world, trekker are still using their </a:t>
            </a:r>
            <a:r>
              <a:rPr lang="en-US" sz="1800" dirty="0">
                <a:solidFill>
                  <a:srgbClr val="000000"/>
                </a:solidFill>
                <a:effectLst/>
                <a:latin typeface="Times New Roman" panose="02020603050405020304" pitchFamily="18" charset="0"/>
                <a:ea typeface="Times New Roman" panose="02020603050405020304" pitchFamily="18" charset="0"/>
              </a:rPr>
              <a:t>guidebooks which are far too outdated but they are bound to use them as only source of information,</a:t>
            </a:r>
          </a:p>
          <a:p>
            <a:pPr algn="just">
              <a:buClr>
                <a:schemeClr val="tx1"/>
              </a:buClr>
              <a:buFont typeface="Wingdings" panose="05000000000000000000" pitchFamily="2" charset="2"/>
              <a:buChar char="v"/>
            </a:pPr>
            <a:r>
              <a:rPr lang="en-US" sz="1800" dirty="0">
                <a:solidFill>
                  <a:srgbClr val="000000"/>
                </a:solidFill>
                <a:latin typeface="Times New Roman" panose="02020603050405020304" pitchFamily="18" charset="0"/>
                <a:cs typeface="Times New Roman" panose="02020603050405020304" pitchFamily="18" charset="0"/>
              </a:rPr>
              <a:t>S</a:t>
            </a:r>
            <a:r>
              <a:rPr lang="en-US" sz="1800" b="0" i="0" dirty="0">
                <a:solidFill>
                  <a:srgbClr val="000000"/>
                </a:solidFill>
                <a:effectLst/>
                <a:latin typeface="Times New Roman" panose="02020603050405020304" pitchFamily="18" charset="0"/>
                <a:cs typeface="Times New Roman" panose="02020603050405020304" pitchFamily="18" charset="0"/>
              </a:rPr>
              <a:t>ometimes</a:t>
            </a:r>
            <a:r>
              <a:rPr lang="en-US" sz="1800" dirty="0">
                <a:solidFill>
                  <a:srgbClr val="000000"/>
                </a:solidFill>
                <a:latin typeface="Times New Roman" panose="02020603050405020304" pitchFamily="18" charset="0"/>
                <a:cs typeface="Times New Roman" panose="02020603050405020304" pitchFamily="18" charset="0"/>
              </a:rPr>
              <a:t> </a:t>
            </a:r>
            <a:r>
              <a:rPr lang="en-US" sz="1800" b="0" i="0" dirty="0">
                <a:solidFill>
                  <a:srgbClr val="000000"/>
                </a:solidFill>
                <a:effectLst/>
                <a:latin typeface="Times New Roman" panose="02020603050405020304" pitchFamily="18" charset="0"/>
                <a:cs typeface="Times New Roman" panose="02020603050405020304" pitchFamily="18" charset="0"/>
              </a:rPr>
              <a:t>following the route provided by the guidebooks will be time consuming and resource wasting as they may meet with unexpected weather changes, roadblock or even safety hazards,</a:t>
            </a:r>
            <a:endParaRPr lang="en-US" sz="1800" kern="100" dirty="0">
              <a:solidFill>
                <a:srgbClr val="000000"/>
              </a:solidFill>
              <a:latin typeface="Times New Roman" panose="02020603050405020304" pitchFamily="18" charset="0"/>
              <a:ea typeface="Times New Roman" panose="02020603050405020304" pitchFamily="18" charset="0"/>
            </a:endParaRPr>
          </a:p>
          <a:p>
            <a:pPr algn="just">
              <a:buClr>
                <a:schemeClr val="tx1"/>
              </a:buClr>
              <a:buFont typeface="Wingdings" panose="05000000000000000000" pitchFamily="2" charset="2"/>
              <a:buChar char="v"/>
            </a:pPr>
            <a:r>
              <a:rPr lang="en-US" sz="1800" kern="100" dirty="0">
                <a:solidFill>
                  <a:srgbClr val="000000"/>
                </a:solidFill>
                <a:effectLst/>
                <a:latin typeface="Times New Roman" panose="02020603050405020304" pitchFamily="18" charset="0"/>
                <a:ea typeface="Times New Roman" panose="02020603050405020304" pitchFamily="18" charset="0"/>
              </a:rPr>
              <a:t> This modern technological age demands a tool to make trekker’s and travelers instant experts regarding the route, weather report and budget.</a:t>
            </a:r>
          </a:p>
          <a:p>
            <a:pPr algn="just">
              <a:buClr>
                <a:schemeClr val="tx1"/>
              </a:buClr>
              <a:buFont typeface="Wingdings" panose="05000000000000000000" pitchFamily="2" charset="2"/>
              <a:buChar char="v"/>
            </a:pPr>
            <a:r>
              <a:rPr lang="en-US" sz="1800" kern="100" dirty="0">
                <a:solidFill>
                  <a:srgbClr val="000000"/>
                </a:solidFill>
                <a:latin typeface="Times New Roman" panose="02020603050405020304" pitchFamily="18" charset="0"/>
                <a:ea typeface="Times New Roman" panose="02020603050405020304" pitchFamily="18" charset="0"/>
              </a:rPr>
              <a:t>Thus, </a:t>
            </a:r>
            <a:r>
              <a:rPr lang="en-US" sz="1800" b="1" kern="100" dirty="0">
                <a:solidFill>
                  <a:srgbClr val="000000"/>
                </a:solidFill>
                <a:latin typeface="Times New Roman" panose="02020603050405020304" pitchFamily="18" charset="0"/>
                <a:ea typeface="Times New Roman" panose="02020603050405020304" pitchFamily="18" charset="0"/>
              </a:rPr>
              <a:t>Trek’s Mate </a:t>
            </a:r>
            <a:r>
              <a:rPr lang="en-US" sz="1800" kern="100" dirty="0">
                <a:solidFill>
                  <a:srgbClr val="000000"/>
                </a:solidFill>
                <a:latin typeface="Times New Roman" panose="02020603050405020304" pitchFamily="18" charset="0"/>
                <a:ea typeface="Times New Roman" panose="02020603050405020304" pitchFamily="18" charset="0"/>
              </a:rPr>
              <a:t>is developed to overcome all the difficulties faced by traditional tourism industry.</a:t>
            </a:r>
            <a:endParaRPr lang="en-US" sz="1800" kern="100" dirty="0">
              <a:solidFill>
                <a:srgbClr val="000000"/>
              </a:solidFill>
              <a:effectLst/>
              <a:latin typeface="Times New Roman" panose="02020603050405020304" pitchFamily="18" charset="0"/>
              <a:ea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654D6181-FFA0-4B30-938D-8BA34C24CF84}"/>
              </a:ext>
            </a:extLst>
          </p:cNvPr>
          <p:cNvGrpSpPr/>
          <p:nvPr/>
        </p:nvGrpSpPr>
        <p:grpSpPr>
          <a:xfrm>
            <a:off x="6600376" y="442733"/>
            <a:ext cx="5068460" cy="5972533"/>
            <a:chOff x="6755643" y="764274"/>
            <a:chExt cx="4599294" cy="5508510"/>
          </a:xfrm>
          <a:blipFill dpi="0" rotWithShape="1">
            <a:blip r:embed="rId2"/>
            <a:srcRect/>
            <a:stretch>
              <a:fillRect l="-9000" t="1000" r="-1000" b="-2000"/>
            </a:stretch>
          </a:blipFill>
        </p:grpSpPr>
        <p:sp>
          <p:nvSpPr>
            <p:cNvPr id="5" name="Flowchart: Data 4">
              <a:extLst>
                <a:ext uri="{FF2B5EF4-FFF2-40B4-BE49-F238E27FC236}">
                  <a16:creationId xmlns:a16="http://schemas.microsoft.com/office/drawing/2014/main" id="{F983E413-8D3D-B9E3-A84D-EB2760D0278F}"/>
                </a:ext>
              </a:extLst>
            </p:cNvPr>
            <p:cNvSpPr/>
            <p:nvPr/>
          </p:nvSpPr>
          <p:spPr>
            <a:xfrm>
              <a:off x="6755643" y="764274"/>
              <a:ext cx="1624083" cy="550850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Data 5">
              <a:extLst>
                <a:ext uri="{FF2B5EF4-FFF2-40B4-BE49-F238E27FC236}">
                  <a16:creationId xmlns:a16="http://schemas.microsoft.com/office/drawing/2014/main" id="{03D6D4C8-EB93-58FF-43F2-1DC651887864}"/>
                </a:ext>
              </a:extLst>
            </p:cNvPr>
            <p:cNvSpPr/>
            <p:nvPr/>
          </p:nvSpPr>
          <p:spPr>
            <a:xfrm>
              <a:off x="9730854" y="764274"/>
              <a:ext cx="1624083" cy="550850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Data 6">
              <a:extLst>
                <a:ext uri="{FF2B5EF4-FFF2-40B4-BE49-F238E27FC236}">
                  <a16:creationId xmlns:a16="http://schemas.microsoft.com/office/drawing/2014/main" id="{88886E09-9C5C-4F1C-E912-72B7D120E93F}"/>
                </a:ext>
              </a:extLst>
            </p:cNvPr>
            <p:cNvSpPr/>
            <p:nvPr/>
          </p:nvSpPr>
          <p:spPr>
            <a:xfrm>
              <a:off x="8106771" y="764275"/>
              <a:ext cx="1897038" cy="5508509"/>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624484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6A636-166F-C224-8C99-3327404154E9}"/>
              </a:ext>
            </a:extLst>
          </p:cNvPr>
          <p:cNvSpPr>
            <a:spLocks noGrp="1"/>
          </p:cNvSpPr>
          <p:nvPr>
            <p:ph type="title"/>
          </p:nvPr>
        </p:nvSpPr>
        <p:spPr/>
        <p:txBody>
          <a:bodyPr/>
          <a:lstStyle/>
          <a:p>
            <a:r>
              <a:rPr lang="en-US" dirty="0"/>
              <a:t>Literature Review</a:t>
            </a:r>
          </a:p>
        </p:txBody>
      </p:sp>
      <p:sp>
        <p:nvSpPr>
          <p:cNvPr id="3" name="Content Placeholder 2">
            <a:extLst>
              <a:ext uri="{FF2B5EF4-FFF2-40B4-BE49-F238E27FC236}">
                <a16:creationId xmlns:a16="http://schemas.microsoft.com/office/drawing/2014/main" id="{44DAC067-7E96-30BA-B69C-280246AC1A52}"/>
              </a:ext>
            </a:extLst>
          </p:cNvPr>
          <p:cNvSpPr>
            <a:spLocks noGrp="1"/>
          </p:cNvSpPr>
          <p:nvPr>
            <p:ph idx="1"/>
          </p:nvPr>
        </p:nvSpPr>
        <p:spPr>
          <a:xfrm>
            <a:off x="745435" y="2084832"/>
            <a:ext cx="7022910" cy="4751055"/>
          </a:xfrm>
        </p:spPr>
        <p:txBody>
          <a:bodyPr>
            <a:normAutofit/>
          </a:bodyPr>
          <a:lstStyle/>
          <a:p>
            <a:r>
              <a:rPr lang="en-US" sz="1800" dirty="0">
                <a:latin typeface="Times New Roman" panose="02020603050405020304" pitchFamily="18" charset="0"/>
                <a:cs typeface="Times New Roman" panose="02020603050405020304" pitchFamily="18" charset="0"/>
              </a:rPr>
              <a:t>Very few projects have been made on trek management system:</a:t>
            </a:r>
          </a:p>
          <a:p>
            <a:pPr>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Destination Information Management System for Tourists</a:t>
            </a:r>
          </a:p>
          <a:p>
            <a:pPr>
              <a:buFont typeface="Arial" panose="020B0604020202020204" pitchFamily="34" charset="0"/>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Social media Based Recommendation System</a:t>
            </a:r>
          </a:p>
          <a:p>
            <a:pPr>
              <a:buFont typeface="Arial" panose="020B0604020202020204" pitchFamily="34" charset="0"/>
              <a:buChar char="•"/>
            </a:pPr>
            <a:r>
              <a:rPr lang="en-US" sz="1800"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Application of Intelligent Tourism Mobile Client Based on Ontology</a:t>
            </a:r>
          </a:p>
          <a:p>
            <a:endParaRPr lang="en-US" sz="1800" dirty="0"/>
          </a:p>
        </p:txBody>
      </p:sp>
    </p:spTree>
    <p:extLst>
      <p:ext uri="{BB962C8B-B14F-4D97-AF65-F5344CB8AC3E}">
        <p14:creationId xmlns:p14="http://schemas.microsoft.com/office/powerpoint/2010/main" val="6394015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4BF6-66D6-4C18-B862-83E959209158}"/>
              </a:ext>
            </a:extLst>
          </p:cNvPr>
          <p:cNvSpPr>
            <a:spLocks noGrp="1"/>
          </p:cNvSpPr>
          <p:nvPr>
            <p:ph type="title"/>
          </p:nvPr>
        </p:nvSpPr>
        <p:spPr>
          <a:xfrm>
            <a:off x="838200" y="477061"/>
            <a:ext cx="9720072" cy="1499616"/>
          </a:xfrm>
        </p:spPr>
        <p:txBody>
          <a:bodyPr/>
          <a:lstStyle/>
          <a:p>
            <a:r>
              <a:rPr lang="en-US" dirty="0"/>
              <a:t>Methodology</a:t>
            </a:r>
          </a:p>
        </p:txBody>
      </p:sp>
      <p:sp>
        <p:nvSpPr>
          <p:cNvPr id="3" name="Content Placeholder 2">
            <a:extLst>
              <a:ext uri="{FF2B5EF4-FFF2-40B4-BE49-F238E27FC236}">
                <a16:creationId xmlns:a16="http://schemas.microsoft.com/office/drawing/2014/main" id="{0CF80C86-BF4C-11E6-B72A-7C8353491B13}"/>
              </a:ext>
            </a:extLst>
          </p:cNvPr>
          <p:cNvSpPr>
            <a:spLocks noGrp="1"/>
          </p:cNvSpPr>
          <p:nvPr>
            <p:ph idx="1"/>
          </p:nvPr>
        </p:nvSpPr>
        <p:spPr>
          <a:xfrm>
            <a:off x="838199" y="1976677"/>
            <a:ext cx="10515600" cy="4802187"/>
          </a:xfrm>
        </p:spPr>
        <p:txBody>
          <a:bodyPr/>
          <a:lstStyle/>
          <a:p>
            <a:pPr>
              <a:buClrTx/>
              <a:buFont typeface="Wingdings" panose="05000000000000000000" pitchFamily="2" charset="2"/>
              <a:buChar char="v"/>
            </a:pPr>
            <a:r>
              <a:rPr lang="en-GB" sz="1800" dirty="0">
                <a:solidFill>
                  <a:srgbClr val="000000"/>
                </a:solidFill>
                <a:effectLst/>
                <a:latin typeface="Times New Roman" panose="02020603050405020304" pitchFamily="18" charset="0"/>
                <a:ea typeface="Times New Roman" panose="02020603050405020304" pitchFamily="18" charset="0"/>
              </a:rPr>
              <a:t>We are employing agile approach as the software development methodology. </a:t>
            </a:r>
          </a:p>
          <a:p>
            <a:pPr>
              <a:buClrTx/>
              <a:buFont typeface="Wingdings" panose="05000000000000000000" pitchFamily="2" charset="2"/>
              <a:buChar char="v"/>
            </a:pPr>
            <a:r>
              <a:rPr lang="en-GB" sz="1800" dirty="0">
                <a:solidFill>
                  <a:srgbClr val="000000"/>
                </a:solidFill>
                <a:effectLst/>
                <a:latin typeface="Times New Roman" panose="02020603050405020304" pitchFamily="18" charset="0"/>
                <a:ea typeface="Times New Roman" panose="02020603050405020304" pitchFamily="18" charset="0"/>
              </a:rPr>
              <a:t>A software development methodology based on iterative development is referred to as an "agile process model.”</a:t>
            </a:r>
          </a:p>
          <a:p>
            <a:pPr>
              <a:buClrTx/>
              <a:buFont typeface="Wingdings" panose="05000000000000000000" pitchFamily="2" charset="2"/>
              <a:buChar char="v"/>
            </a:pPr>
            <a:r>
              <a:rPr lang="en-GB" sz="1800" dirty="0">
                <a:solidFill>
                  <a:srgbClr val="000000"/>
                </a:solidFill>
                <a:effectLst/>
                <a:latin typeface="Times New Roman" panose="02020603050405020304" pitchFamily="18" charset="0"/>
                <a:ea typeface="Times New Roman" panose="02020603050405020304" pitchFamily="18" charset="0"/>
              </a:rPr>
              <a:t>Agile project management techniques divide work into smaller iterations or pieces without directly including long-term planning.</a:t>
            </a:r>
          </a:p>
          <a:p>
            <a:endParaRPr lang="en-US" dirty="0"/>
          </a:p>
        </p:txBody>
      </p:sp>
      <p:pic>
        <p:nvPicPr>
          <p:cNvPr id="4" name="Picture 3" descr="Agile Development Model&#10;&#10;&#10;">
            <a:extLst>
              <a:ext uri="{FF2B5EF4-FFF2-40B4-BE49-F238E27FC236}">
                <a16:creationId xmlns:a16="http://schemas.microsoft.com/office/drawing/2014/main" id="{94B0B935-18A9-6B46-ACCF-84EF3EAEEB89}"/>
              </a:ext>
              <a:ext uri="{C183D7F6-B498-43B3-948B-1728B52AA6E4}">
                <adec:decorative xmlns:adec="http://schemas.microsoft.com/office/drawing/2017/decorative" val="0"/>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103826" y="3429000"/>
            <a:ext cx="5984347" cy="3186803"/>
          </a:xfrm>
          <a:prstGeom prst="rect">
            <a:avLst/>
          </a:prstGeom>
        </p:spPr>
      </p:pic>
    </p:spTree>
    <p:extLst>
      <p:ext uri="{BB962C8B-B14F-4D97-AF65-F5344CB8AC3E}">
        <p14:creationId xmlns:p14="http://schemas.microsoft.com/office/powerpoint/2010/main" val="178393769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E2FC4-AD83-884B-C14D-C792AEBE12CA}"/>
              </a:ext>
            </a:extLst>
          </p:cNvPr>
          <p:cNvSpPr>
            <a:spLocks noGrp="1"/>
          </p:cNvSpPr>
          <p:nvPr>
            <p:ph type="title"/>
          </p:nvPr>
        </p:nvSpPr>
        <p:spPr>
          <a:xfrm>
            <a:off x="841248" y="455581"/>
            <a:ext cx="9720072" cy="1499616"/>
          </a:xfrm>
        </p:spPr>
        <p:txBody>
          <a:bodyPr/>
          <a:lstStyle/>
          <a:p>
            <a:r>
              <a:rPr lang="en-US" sz="4800" dirty="0"/>
              <a:t>Scrum</a:t>
            </a:r>
            <a:r>
              <a:rPr lang="en-US" dirty="0"/>
              <a:t> </a:t>
            </a:r>
            <a:r>
              <a:rPr lang="en-US" sz="4800" dirty="0"/>
              <a:t>Model</a:t>
            </a:r>
          </a:p>
        </p:txBody>
      </p:sp>
      <p:pic>
        <p:nvPicPr>
          <p:cNvPr id="4" name="Content Placeholder 3">
            <a:extLst>
              <a:ext uri="{FF2B5EF4-FFF2-40B4-BE49-F238E27FC236}">
                <a16:creationId xmlns:a16="http://schemas.microsoft.com/office/drawing/2014/main" id="{85BBF366-C365-F5E5-BE42-2DD741D8CC69}"/>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740854" y="3071680"/>
            <a:ext cx="6288259" cy="3206027"/>
          </a:xfrm>
          <a:prstGeom prst="rect">
            <a:avLst/>
          </a:prstGeom>
        </p:spPr>
      </p:pic>
      <p:sp>
        <p:nvSpPr>
          <p:cNvPr id="6" name="TextBox 5">
            <a:extLst>
              <a:ext uri="{FF2B5EF4-FFF2-40B4-BE49-F238E27FC236}">
                <a16:creationId xmlns:a16="http://schemas.microsoft.com/office/drawing/2014/main" id="{2FB03A4D-8EC2-8B52-EBF4-E61AFE67BC95}"/>
              </a:ext>
            </a:extLst>
          </p:cNvPr>
          <p:cNvSpPr txBox="1"/>
          <p:nvPr/>
        </p:nvSpPr>
        <p:spPr>
          <a:xfrm>
            <a:off x="1016742" y="1955197"/>
            <a:ext cx="9369083" cy="923330"/>
          </a:xfrm>
          <a:prstGeom prst="rect">
            <a:avLst/>
          </a:prstGeom>
          <a:noFill/>
        </p:spPr>
        <p:txBody>
          <a:bodyPr wrap="square">
            <a:spAutoFit/>
          </a:bodyPr>
          <a:lstStyle/>
          <a:p>
            <a:r>
              <a:rPr lang="en-US" sz="1800" kern="0" dirty="0">
                <a:effectLst/>
                <a:latin typeface="Times New Roman" panose="02020603050405020304" pitchFamily="18" charset="0"/>
                <a:ea typeface="Times New Roman" panose="02020603050405020304" pitchFamily="18" charset="0"/>
              </a:rPr>
              <a:t>Scrum is the type of Agile </a:t>
            </a:r>
            <a:r>
              <a:rPr lang="en-US" kern="0" dirty="0">
                <a:latin typeface="Times New Roman" panose="02020603050405020304" pitchFamily="18" charset="0"/>
                <a:ea typeface="Times New Roman" panose="02020603050405020304" pitchFamily="18" charset="0"/>
              </a:rPr>
              <a:t>framework. It is a framework within which people can address complex adaptive problem </a:t>
            </a:r>
            <a:r>
              <a:rPr lang="en-US" sz="1800" kern="0" dirty="0">
                <a:effectLst/>
                <a:latin typeface="Times New Roman" panose="02020603050405020304" pitchFamily="18" charset="0"/>
                <a:ea typeface="Times New Roman" panose="02020603050405020304" pitchFamily="18" charset="0"/>
              </a:rPr>
              <a:t> while productivity and creativity of delivering product is at highest possible values. Scrum uses Iterative process</a:t>
            </a:r>
            <a:endParaRPr lang="en-US" dirty="0"/>
          </a:p>
        </p:txBody>
      </p:sp>
    </p:spTree>
    <p:extLst>
      <p:ext uri="{BB962C8B-B14F-4D97-AF65-F5344CB8AC3E}">
        <p14:creationId xmlns:p14="http://schemas.microsoft.com/office/powerpoint/2010/main" val="3149856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TM02900720[[fn=Integral]]</Template>
  <TotalTime>338</TotalTime>
  <Words>766</Words>
  <Application>Microsoft Office PowerPoint</Application>
  <PresentationFormat>Widescreen</PresentationFormat>
  <Paragraphs>69</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Bahnschrift SemiBold Condensed</vt:lpstr>
      <vt:lpstr>Freestyle Script</vt:lpstr>
      <vt:lpstr>Google Sans</vt:lpstr>
      <vt:lpstr>Times New Roman</vt:lpstr>
      <vt:lpstr>Tw Cen MT</vt:lpstr>
      <vt:lpstr>Tw Cen MT Condensed</vt:lpstr>
      <vt:lpstr>Wingdings</vt:lpstr>
      <vt:lpstr>Wingdings 3</vt:lpstr>
      <vt:lpstr>Integral</vt:lpstr>
      <vt:lpstr>PowerPoint Presentation</vt:lpstr>
      <vt:lpstr>Contents</vt:lpstr>
      <vt:lpstr>Introduction</vt:lpstr>
      <vt:lpstr>Problem Statement</vt:lpstr>
      <vt:lpstr>Objective</vt:lpstr>
      <vt:lpstr>Motivation</vt:lpstr>
      <vt:lpstr>Literature Review</vt:lpstr>
      <vt:lpstr>Methodology</vt:lpstr>
      <vt:lpstr>Scrum Model</vt:lpstr>
      <vt:lpstr>PowerPoint Presentation</vt:lpstr>
      <vt:lpstr>System Design Diagram</vt:lpstr>
      <vt:lpstr>Use Case Diagram</vt:lpstr>
      <vt:lpstr>Flowchart</vt:lpstr>
      <vt:lpstr>Work Division</vt:lpstr>
      <vt:lpstr>Expected Outcome</vt:lpstr>
      <vt:lpstr>PowerPoint Presentation</vt:lpstr>
      <vt:lpstr>Abstract</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Trek’s Mate</dc:title>
  <dc:creator>Emi Xan</dc:creator>
  <cp:lastModifiedBy>Muna Sunar</cp:lastModifiedBy>
  <cp:revision>49</cp:revision>
  <dcterms:created xsi:type="dcterms:W3CDTF">2023-06-17T02:51:37Z</dcterms:created>
  <dcterms:modified xsi:type="dcterms:W3CDTF">2023-10-08T06:29:57Z</dcterms:modified>
</cp:coreProperties>
</file>